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3" r:id="rId3"/>
    <p:sldId id="302" r:id="rId4"/>
    <p:sldId id="301" r:id="rId5"/>
    <p:sldId id="300" r:id="rId6"/>
    <p:sldId id="299" r:id="rId7"/>
    <p:sldId id="298" r:id="rId8"/>
    <p:sldId id="297" r:id="rId9"/>
    <p:sldId id="296" r:id="rId10"/>
    <p:sldId id="295" r:id="rId11"/>
    <p:sldId id="294" r:id="rId12"/>
    <p:sldId id="293" r:id="rId13"/>
    <p:sldId id="292" r:id="rId14"/>
    <p:sldId id="291" r:id="rId15"/>
    <p:sldId id="290" r:id="rId16"/>
    <p:sldId id="289" r:id="rId17"/>
    <p:sldId id="288" r:id="rId18"/>
    <p:sldId id="287" r:id="rId19"/>
    <p:sldId id="286" r:id="rId20"/>
    <p:sldId id="285" r:id="rId21"/>
    <p:sldId id="284" r:id="rId22"/>
    <p:sldId id="283" r:id="rId23"/>
    <p:sldId id="282" r:id="rId24"/>
    <p:sldId id="281" r:id="rId25"/>
    <p:sldId id="280" r:id="rId26"/>
    <p:sldId id="279" r:id="rId27"/>
    <p:sldId id="278" r:id="rId28"/>
    <p:sldId id="277" r:id="rId29"/>
    <p:sldId id="276" r:id="rId30"/>
    <p:sldId id="275" r:id="rId31"/>
    <p:sldId id="274" r:id="rId32"/>
    <p:sldId id="273" r:id="rId33"/>
    <p:sldId id="272" r:id="rId34"/>
    <p:sldId id="271" r:id="rId35"/>
    <p:sldId id="270" r:id="rId36"/>
    <p:sldId id="269" r:id="rId37"/>
    <p:sldId id="268" r:id="rId38"/>
    <p:sldId id="267" r:id="rId39"/>
    <p:sldId id="266" r:id="rId40"/>
    <p:sldId id="265" r:id="rId41"/>
    <p:sldId id="264" r:id="rId42"/>
    <p:sldId id="263" r:id="rId43"/>
    <p:sldId id="262" r:id="rId44"/>
    <p:sldId id="261" r:id="rId45"/>
    <p:sldId id="260" r:id="rId46"/>
    <p:sldId id="259" r:id="rId47"/>
    <p:sldId id="25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2" y="-2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9_02.jpg"/>
          <p:cNvPicPr preferRelativeResize="0">
            <a:picLocks/>
          </p:cNvPicPr>
          <p:nvPr/>
        </p:nvPicPr>
        <p:blipFill>
          <a:blip r:embed="rId2">
            <a:duotone>
              <a:schemeClr val="accent1">
                <a:shade val="45000"/>
                <a:satMod val="135000"/>
              </a:schemeClr>
              <a:prstClr val="white"/>
            </a:duotone>
          </a:blip>
          <a:stretch>
            <a:fillRect/>
          </a:stretch>
        </p:blipFill>
        <p:spPr>
          <a:xfrm>
            <a:off x="7754112" y="0"/>
            <a:ext cx="73152" cy="6858000"/>
          </a:xfrm>
          <a:prstGeom prst="rect">
            <a:avLst/>
          </a:prstGeom>
        </p:spPr>
      </p:pic>
      <p:pic>
        <p:nvPicPr>
          <p:cNvPr id="7" name="Picture 6" descr="1_05.jpg"/>
          <p:cNvPicPr>
            <a:picLocks noChangeAspect="1"/>
          </p:cNvPicPr>
          <p:nvPr/>
        </p:nvPicPr>
        <p:blipFill>
          <a:blip r:embed="rId3"/>
          <a:stretch>
            <a:fillRect/>
          </a:stretch>
        </p:blipFill>
        <p:spPr>
          <a:xfrm>
            <a:off x="7810500" y="0"/>
            <a:ext cx="1333500" cy="6858000"/>
          </a:xfrm>
          <a:prstGeom prst="rect">
            <a:avLst/>
          </a:prstGeom>
        </p:spPr>
      </p:pic>
      <p:grpSp>
        <p:nvGrpSpPr>
          <p:cNvPr id="4" name="Group 17"/>
          <p:cNvGrpSpPr/>
          <p:nvPr/>
        </p:nvGrpSpPr>
        <p:grpSpPr>
          <a:xfrm>
            <a:off x="0" y="6630352"/>
            <a:ext cx="9144000" cy="228600"/>
            <a:chOff x="0" y="6582727"/>
            <a:chExt cx="9144000" cy="228600"/>
          </a:xfrm>
        </p:grpSpPr>
        <p:sp>
          <p:nvSpPr>
            <p:cNvPr id="10" name="Rectangle 9"/>
            <p:cNvSpPr/>
            <p:nvPr/>
          </p:nvSpPr>
          <p:spPr>
            <a:xfrm>
              <a:off x="7813040" y="6582727"/>
              <a:ext cx="1330960" cy="228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34101" y="6582727"/>
              <a:ext cx="1609724"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82727"/>
              <a:ext cx="6096000"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57200" y="1371600"/>
            <a:ext cx="6781800" cy="1069975"/>
          </a:xfrm>
        </p:spPr>
        <p:txBody>
          <a:bodyPr bIns="0" anchor="b" anchorCtr="0">
            <a:noAutofit/>
          </a:bodyPr>
          <a:lstStyle>
            <a:lvl1pPr>
              <a:defRPr sz="4200" baseline="0"/>
            </a:lvl1pPr>
          </a:lstStyle>
          <a:p>
            <a:r>
              <a:rPr lang="en-US" smtClean="0"/>
              <a:t>Click to edit Master title style</a:t>
            </a:r>
            <a:endParaRPr lang="en-US" dirty="0"/>
          </a:p>
        </p:txBody>
      </p:sp>
      <p:sp>
        <p:nvSpPr>
          <p:cNvPr id="3" name="Subtitle 2"/>
          <p:cNvSpPr>
            <a:spLocks noGrp="1"/>
          </p:cNvSpPr>
          <p:nvPr>
            <p:ph type="subTitle" idx="1"/>
          </p:nvPr>
        </p:nvSpPr>
        <p:spPr>
          <a:xfrm>
            <a:off x="457200" y="2438400"/>
            <a:ext cx="6781800" cy="762000"/>
          </a:xfrm>
        </p:spPr>
        <p:txBody>
          <a:bodyPr lIns="0" tIns="0" rIns="0">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Date Placeholder 18"/>
          <p:cNvSpPr>
            <a:spLocks noGrp="1"/>
          </p:cNvSpPr>
          <p:nvPr>
            <p:ph type="dt" sz="half" idx="10"/>
          </p:nvPr>
        </p:nvSpPr>
        <p:spPr>
          <a:xfrm>
            <a:off x="6210300" y="6610350"/>
            <a:ext cx="1524000" cy="228600"/>
          </a:xfrm>
        </p:spPr>
        <p:txBody>
          <a:bodyPr/>
          <a:lstStyle/>
          <a:p>
            <a:fld id="{25E3A568-BB06-45FC-BC4D-C241D6553781}" type="datetimeFigureOut">
              <a:rPr lang="en-US" smtClean="0"/>
              <a:t>4/14/2013</a:t>
            </a:fld>
            <a:endParaRPr lang="en-US"/>
          </a:p>
        </p:txBody>
      </p:sp>
      <p:sp>
        <p:nvSpPr>
          <p:cNvPr id="20" name="Slide Number Placeholder 19"/>
          <p:cNvSpPr>
            <a:spLocks noGrp="1"/>
          </p:cNvSpPr>
          <p:nvPr>
            <p:ph type="sldNum" sz="quarter" idx="11"/>
          </p:nvPr>
        </p:nvSpPr>
        <p:spPr>
          <a:xfrm>
            <a:off x="7924800" y="6610350"/>
            <a:ext cx="1198880" cy="228600"/>
          </a:xfrm>
        </p:spPr>
        <p:txBody>
          <a:bodyPr/>
          <a:lstStyle/>
          <a:p>
            <a:fld id="{F0F08D46-8442-4832-AD46-B8F8893FA816}" type="slidenum">
              <a:rPr lang="en-US" smtClean="0"/>
              <a:t>‹#›</a:t>
            </a:fld>
            <a:endParaRPr lang="en-US"/>
          </a:p>
        </p:txBody>
      </p:sp>
      <p:sp>
        <p:nvSpPr>
          <p:cNvPr id="21" name="Footer Placeholder 20"/>
          <p:cNvSpPr>
            <a:spLocks noGrp="1"/>
          </p:cNvSpPr>
          <p:nvPr>
            <p:ph type="ftr" sz="quarter" idx="12"/>
          </p:nvPr>
        </p:nvSpPr>
        <p:spPr>
          <a:xfrm>
            <a:off x="457200" y="6611112"/>
            <a:ext cx="5600700" cy="228600"/>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25E3A568-BB06-45FC-BC4D-C241D6553781}" type="datetimeFigureOut">
              <a:rPr lang="en-US" smtClean="0"/>
              <a:t>4/14/2013</a:t>
            </a:fld>
            <a:endParaRPr lang="en-US"/>
          </a:p>
        </p:txBody>
      </p:sp>
      <p:sp>
        <p:nvSpPr>
          <p:cNvPr id="23" name="Slide Number Placeholder 22"/>
          <p:cNvSpPr>
            <a:spLocks noGrp="1"/>
          </p:cNvSpPr>
          <p:nvPr>
            <p:ph type="sldNum" sz="quarter" idx="11"/>
          </p:nvPr>
        </p:nvSpPr>
        <p:spPr/>
        <p:txBody>
          <a:bodyPr/>
          <a:lstStyle/>
          <a:p>
            <a:fld id="{F0F08D46-8442-4832-AD46-B8F8893FA816}"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9085"/>
            <a:ext cx="2057400" cy="55370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85216"/>
            <a:ext cx="6019800" cy="55412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25E3A568-BB06-45FC-BC4D-C241D6553781}" type="datetimeFigureOut">
              <a:rPr lang="en-US" smtClean="0"/>
              <a:t>4/14/2013</a:t>
            </a:fld>
            <a:endParaRPr lang="en-US"/>
          </a:p>
        </p:txBody>
      </p:sp>
      <p:sp>
        <p:nvSpPr>
          <p:cNvPr id="23" name="Slide Number Placeholder 22"/>
          <p:cNvSpPr>
            <a:spLocks noGrp="1"/>
          </p:cNvSpPr>
          <p:nvPr>
            <p:ph type="sldNum" sz="quarter" idx="11"/>
          </p:nvPr>
        </p:nvSpPr>
        <p:spPr/>
        <p:txBody>
          <a:bodyPr/>
          <a:lstStyle/>
          <a:p>
            <a:fld id="{F0F08D46-8442-4832-AD46-B8F8893FA816}"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0"/>
          <p:cNvGrpSpPr/>
          <p:nvPr/>
        </p:nvGrpSpPr>
        <p:grpSpPr>
          <a:xfrm>
            <a:off x="0" y="6631305"/>
            <a:ext cx="9144000" cy="228600"/>
            <a:chOff x="0" y="6583680"/>
            <a:chExt cx="9144000" cy="228600"/>
          </a:xfrm>
        </p:grpSpPr>
        <p:sp>
          <p:nvSpPr>
            <p:cNvPr id="32" name="Rectangle 3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0" name="Picture 9" descr="2_01.jpg"/>
          <p:cNvPicPr>
            <a:picLocks noChangeAspect="1"/>
          </p:cNvPicPr>
          <p:nvPr/>
        </p:nvPicPr>
        <p:blipFill>
          <a:blip r:embed="rId3"/>
          <a:stretch>
            <a:fillRect/>
          </a:stretch>
        </p:blipFill>
        <p:spPr>
          <a:xfrm>
            <a:off x="0" y="0"/>
            <a:ext cx="9144000" cy="40386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16"/>
          <p:cNvSpPr>
            <a:spLocks noGrp="1"/>
          </p:cNvSpPr>
          <p:nvPr>
            <p:ph type="dt" sz="half" idx="10"/>
          </p:nvPr>
        </p:nvSpPr>
        <p:spPr/>
        <p:txBody>
          <a:bodyPr/>
          <a:lstStyle/>
          <a:p>
            <a:fld id="{25E3A568-BB06-45FC-BC4D-C241D6553781}" type="datetimeFigureOut">
              <a:rPr lang="en-US" smtClean="0"/>
              <a:t>4/14/2013</a:t>
            </a:fld>
            <a:endParaRPr lang="en-US"/>
          </a:p>
        </p:txBody>
      </p:sp>
      <p:sp>
        <p:nvSpPr>
          <p:cNvPr id="18" name="Slide Number Placeholder 17"/>
          <p:cNvSpPr>
            <a:spLocks noGrp="1"/>
          </p:cNvSpPr>
          <p:nvPr>
            <p:ph type="sldNum" sz="quarter" idx="11"/>
          </p:nvPr>
        </p:nvSpPr>
        <p:spPr/>
        <p:txBody>
          <a:bodyPr/>
          <a:lstStyle/>
          <a:p>
            <a:fld id="{F0F08D46-8442-4832-AD46-B8F8893FA816}" type="slidenum">
              <a:rPr lang="en-US" smtClean="0"/>
              <a:t>‹#›</a:t>
            </a:fld>
            <a:endParaRPr lang="en-US"/>
          </a:p>
        </p:txBody>
      </p:sp>
      <p:sp>
        <p:nvSpPr>
          <p:cNvPr id="20" name="Footer Placeholder 19"/>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2"/>
          <p:cNvGrpSpPr/>
          <p:nvPr/>
        </p:nvGrpSpPr>
        <p:grpSpPr>
          <a:xfrm>
            <a:off x="1438274" y="6629400"/>
            <a:ext cx="7705726" cy="228600"/>
            <a:chOff x="1438274" y="6629400"/>
            <a:chExt cx="7705726" cy="228600"/>
          </a:xfrm>
        </p:grpSpPr>
        <p:sp>
          <p:nvSpPr>
            <p:cNvPr id="27" name="Rectangle 26"/>
            <p:cNvSpPr/>
            <p:nvPr/>
          </p:nvSpPr>
          <p:spPr>
            <a:xfrm>
              <a:off x="8763000" y="662940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42480" y="662940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38274" y="6629400"/>
              <a:ext cx="5663565"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752600" y="5245101"/>
            <a:ext cx="6934199" cy="1155700"/>
          </a:xfrm>
        </p:spPr>
        <p:txBody>
          <a:bodyPr anchor="t">
            <a:normAutofit/>
          </a:bodyPr>
          <a:lstStyle>
            <a:lvl1pPr algn="r">
              <a:defRPr sz="4200" b="0" i="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52600" y="4114800"/>
            <a:ext cx="6934199" cy="1130300"/>
          </a:xfrm>
        </p:spPr>
        <p:txBody>
          <a:bodyPr anchor="b">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9_01.jpg"/>
          <p:cNvPicPr>
            <a:picLocks noChangeAspect="1"/>
          </p:cNvPicPr>
          <p:nvPr/>
        </p:nvPicPr>
        <p:blipFill>
          <a:blip r:embed="rId2"/>
          <a:stretch>
            <a:fillRect/>
          </a:stretch>
        </p:blipFill>
        <p:spPr>
          <a:xfrm>
            <a:off x="0" y="0"/>
            <a:ext cx="1363980" cy="6858000"/>
          </a:xfrm>
          <a:prstGeom prst="rect">
            <a:avLst/>
          </a:prstGeom>
        </p:spPr>
      </p:pic>
      <p:sp>
        <p:nvSpPr>
          <p:cNvPr id="24" name="Date Placeholder 23"/>
          <p:cNvSpPr>
            <a:spLocks noGrp="1"/>
          </p:cNvSpPr>
          <p:nvPr>
            <p:ph type="dt" sz="half" idx="10"/>
          </p:nvPr>
        </p:nvSpPr>
        <p:spPr>
          <a:xfrm>
            <a:off x="7162800" y="6610350"/>
            <a:ext cx="1524000" cy="246888"/>
          </a:xfrm>
        </p:spPr>
        <p:txBody>
          <a:bodyPr/>
          <a:lstStyle/>
          <a:p>
            <a:fld id="{25E3A568-BB06-45FC-BC4D-C241D6553781}" type="datetimeFigureOut">
              <a:rPr lang="en-US" smtClean="0"/>
              <a:t>4/14/2013</a:t>
            </a:fld>
            <a:endParaRPr lang="en-US"/>
          </a:p>
        </p:txBody>
      </p:sp>
      <p:sp>
        <p:nvSpPr>
          <p:cNvPr id="25" name="Slide Number Placeholder 24"/>
          <p:cNvSpPr>
            <a:spLocks noGrp="1"/>
          </p:cNvSpPr>
          <p:nvPr>
            <p:ph type="sldNum" sz="quarter" idx="11"/>
          </p:nvPr>
        </p:nvSpPr>
        <p:spPr>
          <a:xfrm>
            <a:off x="8742680" y="6610350"/>
            <a:ext cx="381000" cy="246888"/>
          </a:xfrm>
        </p:spPr>
        <p:txBody>
          <a:bodyPr/>
          <a:lstStyle/>
          <a:p>
            <a:fld id="{F0F08D46-8442-4832-AD46-B8F8893FA816}" type="slidenum">
              <a:rPr lang="en-US" smtClean="0"/>
              <a:t>‹#›</a:t>
            </a:fld>
            <a:endParaRPr lang="en-US"/>
          </a:p>
        </p:txBody>
      </p:sp>
      <p:sp>
        <p:nvSpPr>
          <p:cNvPr id="26" name="Footer Placeholder 25"/>
          <p:cNvSpPr>
            <a:spLocks noGrp="1"/>
          </p:cNvSpPr>
          <p:nvPr>
            <p:ph type="ftr" sz="quarter" idx="12"/>
          </p:nvPr>
        </p:nvSpPr>
        <p:spPr>
          <a:xfrm>
            <a:off x="1524000" y="6610350"/>
            <a:ext cx="5562600" cy="247650"/>
          </a:xfrm>
        </p:spPr>
        <p:txBody>
          <a:bodyPr/>
          <a:lstStyle/>
          <a:p>
            <a:endParaRPr lang="en-US"/>
          </a:p>
        </p:txBody>
      </p:sp>
      <p:pic>
        <p:nvPicPr>
          <p:cNvPr id="20" name="Picture 19" descr="vert_bar_02.png"/>
          <p:cNvPicPr preferRelativeResize="0">
            <a:picLocks/>
          </p:cNvPicPr>
          <p:nvPr/>
        </p:nvPicPr>
        <p:blipFill>
          <a:blip r:embed="rId3">
            <a:duotone>
              <a:schemeClr val="accent3">
                <a:shade val="45000"/>
                <a:satMod val="135000"/>
              </a:schemeClr>
              <a:prstClr val="white"/>
            </a:duotone>
          </a:blip>
          <a:stretch>
            <a:fillRect/>
          </a:stretch>
        </p:blipFill>
        <p:spPr>
          <a:xfrm>
            <a:off x="1362456" y="0"/>
            <a:ext cx="73152"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bar_06.png"/>
          <p:cNvPicPr>
            <a:picLocks noChangeAspect="1"/>
          </p:cNvPicPr>
          <p:nvPr/>
        </p:nvPicPr>
        <p:blipFill>
          <a:blip r:embed="rId2">
            <a:duotone>
              <a:schemeClr val="accent4">
                <a:shade val="45000"/>
                <a:satMod val="135000"/>
              </a:schemeClr>
              <a:prstClr val="white"/>
            </a:duotone>
          </a:blip>
          <a:stretch>
            <a:fillRect/>
          </a:stretch>
        </p:blipFill>
        <p:spPr>
          <a:xfrm>
            <a:off x="0" y="403860"/>
            <a:ext cx="9144000" cy="5334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pic>
        <p:nvPicPr>
          <p:cNvPr id="12" name="Picture 11" descr="3_01.jpg"/>
          <p:cNvPicPr>
            <a:picLocks noChangeAspect="1"/>
          </p:cNvPicPr>
          <p:nvPr/>
        </p:nvPicPr>
        <p:blipFill>
          <a:blip r:embed="rId3"/>
          <a:stretch>
            <a:fillRect/>
          </a:stretch>
        </p:blipFill>
        <p:spPr>
          <a:xfrm>
            <a:off x="0" y="0"/>
            <a:ext cx="9144000" cy="403860"/>
          </a:xfrm>
          <a:prstGeom prst="rect">
            <a:avLst/>
          </a:prstGeom>
        </p:spPr>
      </p:pic>
      <p:sp>
        <p:nvSpPr>
          <p:cNvPr id="14" name="Content Placeholder 13"/>
          <p:cNvSpPr>
            <a:spLocks noGrp="1"/>
          </p:cNvSpPr>
          <p:nvPr>
            <p:ph sz="quarter" idx="13"/>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Content Placeholder 15"/>
          <p:cNvSpPr>
            <a:spLocks noGrp="1"/>
          </p:cNvSpPr>
          <p:nvPr>
            <p:ph sz="quarter" idx="14"/>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 name="Group 14"/>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25E3A568-BB06-45FC-BC4D-C241D6553781}" type="datetimeFigureOut">
              <a:rPr lang="en-US" smtClean="0"/>
              <a:t>4/14/2013</a:t>
            </a:fld>
            <a:endParaRPr lang="en-US"/>
          </a:p>
        </p:txBody>
      </p:sp>
      <p:sp>
        <p:nvSpPr>
          <p:cNvPr id="21" name="Slide Number Placeholder 20"/>
          <p:cNvSpPr>
            <a:spLocks noGrp="1"/>
          </p:cNvSpPr>
          <p:nvPr>
            <p:ph type="sldNum" sz="quarter" idx="16"/>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4" name="Picture 13" descr="4_01.jpg"/>
          <p:cNvPicPr>
            <a:picLocks noChangeAspect="1"/>
          </p:cNvPicPr>
          <p:nvPr/>
        </p:nvPicPr>
        <p:blipFill>
          <a:blip r:embed="rId2"/>
          <a:stretch>
            <a:fillRect/>
          </a:stretch>
        </p:blipFill>
        <p:spPr>
          <a:xfrm>
            <a:off x="0" y="0"/>
            <a:ext cx="9144000" cy="403860"/>
          </a:xfrm>
          <a:prstGeom prst="rect">
            <a:avLst/>
          </a:prstGeom>
        </p:spPr>
      </p:pic>
      <p:sp>
        <p:nvSpPr>
          <p:cNvPr id="15" name="Text Placeholder 2"/>
          <p:cNvSpPr>
            <a:spLocks noGrp="1"/>
          </p:cNvSpPr>
          <p:nvPr>
            <p:ph type="body" idx="13"/>
          </p:nvPr>
        </p:nvSpPr>
        <p:spPr>
          <a:xfrm>
            <a:off x="4648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16"/>
          <p:cNvSpPr>
            <a:spLocks noGrp="1"/>
          </p:cNvSpPr>
          <p:nvPr>
            <p:ph sz="quarter" idx="14"/>
          </p:nvPr>
        </p:nvSpPr>
        <p:spPr>
          <a:xfrm>
            <a:off x="457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Content Placeholder 18"/>
          <p:cNvSpPr>
            <a:spLocks noGrp="1"/>
          </p:cNvSpPr>
          <p:nvPr>
            <p:ph sz="quarter" idx="15"/>
          </p:nvPr>
        </p:nvSpPr>
        <p:spPr>
          <a:xfrm>
            <a:off x="4648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bar_06.png"/>
          <p:cNvPicPr>
            <a:picLocks noChangeAspect="1"/>
          </p:cNvPicPr>
          <p:nvPr/>
        </p:nvPicPr>
        <p:blipFill>
          <a:blip r:embed="rId3">
            <a:duotone>
              <a:schemeClr val="accent5">
                <a:shade val="45000"/>
                <a:satMod val="135000"/>
              </a:schemeClr>
              <a:prstClr val="white"/>
            </a:duotone>
          </a:blip>
          <a:stretch>
            <a:fillRect/>
          </a:stretch>
        </p:blipFill>
        <p:spPr>
          <a:xfrm>
            <a:off x="0" y="403860"/>
            <a:ext cx="9144000" cy="53340"/>
          </a:xfrm>
          <a:prstGeom prst="rect">
            <a:avLst/>
          </a:prstGeom>
        </p:spPr>
      </p:pic>
      <p:grpSp>
        <p:nvGrpSpPr>
          <p:cNvPr id="4" name="Group 17"/>
          <p:cNvGrpSpPr/>
          <p:nvPr/>
        </p:nvGrpSpPr>
        <p:grpSpPr>
          <a:xfrm>
            <a:off x="0" y="6631305"/>
            <a:ext cx="9144000" cy="228600"/>
            <a:chOff x="0" y="6583680"/>
            <a:chExt cx="9144000" cy="228600"/>
          </a:xfrm>
        </p:grpSpPr>
        <p:sp>
          <p:nvSpPr>
            <p:cNvPr id="20" name="Rectangle 1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22"/>
          <p:cNvSpPr>
            <a:spLocks noGrp="1"/>
          </p:cNvSpPr>
          <p:nvPr>
            <p:ph type="dt" sz="half" idx="16"/>
          </p:nvPr>
        </p:nvSpPr>
        <p:spPr/>
        <p:txBody>
          <a:bodyPr/>
          <a:lstStyle/>
          <a:p>
            <a:fld id="{25E3A568-BB06-45FC-BC4D-C241D6553781}" type="datetimeFigureOut">
              <a:rPr lang="en-US" smtClean="0"/>
              <a:t>4/14/2013</a:t>
            </a:fld>
            <a:endParaRPr lang="en-US"/>
          </a:p>
        </p:txBody>
      </p:sp>
      <p:sp>
        <p:nvSpPr>
          <p:cNvPr id="24" name="Slide Number Placeholder 23"/>
          <p:cNvSpPr>
            <a:spLocks noGrp="1"/>
          </p:cNvSpPr>
          <p:nvPr>
            <p:ph type="sldNum" sz="quarter" idx="17"/>
          </p:nvPr>
        </p:nvSpPr>
        <p:spPr/>
        <p:txBody>
          <a:bodyPr/>
          <a:lstStyle/>
          <a:p>
            <a:fld id="{F0F08D46-8442-4832-AD46-B8F8893FA816}" type="slidenum">
              <a:rPr lang="en-US" smtClean="0"/>
              <a:t>‹#›</a:t>
            </a:fld>
            <a:endParaRPr lang="en-US"/>
          </a:p>
        </p:txBody>
      </p:sp>
      <p:sp>
        <p:nvSpPr>
          <p:cNvPr id="25" name="Footer Placeholder 24"/>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0" name="Picture 9" descr="2_01.jpg"/>
          <p:cNvPicPr>
            <a:picLocks noChangeAspect="1"/>
          </p:cNvPicPr>
          <p:nvPr/>
        </p:nvPicPr>
        <p:blipFill>
          <a:blip r:embed="rId2"/>
          <a:stretch>
            <a:fillRect/>
          </a:stretch>
        </p:blipFill>
        <p:spPr>
          <a:xfrm>
            <a:off x="0" y="0"/>
            <a:ext cx="9144000" cy="403860"/>
          </a:xfrm>
          <a:prstGeom prst="rect">
            <a:avLst/>
          </a:prstGeom>
        </p:spPr>
      </p:pic>
      <p:pic>
        <p:nvPicPr>
          <p:cNvPr id="11" name="Picture 10" descr="bar_06.png"/>
          <p:cNvPicPr>
            <a:picLocks noChangeAspect="1"/>
          </p:cNvPicPr>
          <p:nvPr/>
        </p:nvPicPr>
        <p:blipFill>
          <a:blip r:embed="rId3">
            <a:duotone>
              <a:schemeClr val="accent6">
                <a:shade val="45000"/>
                <a:satMod val="135000"/>
              </a:schemeClr>
              <a:prstClr val="white"/>
            </a:duotone>
          </a:blip>
          <a:stretch>
            <a:fillRect/>
          </a:stretch>
        </p:blipFill>
        <p:spPr>
          <a:xfrm>
            <a:off x="0" y="403860"/>
            <a:ext cx="9144000" cy="53340"/>
          </a:xfrm>
          <a:prstGeom prst="rect">
            <a:avLst/>
          </a:prstGeom>
        </p:spPr>
      </p:pic>
      <p:grpSp>
        <p:nvGrpSpPr>
          <p:cNvPr id="3" name="Group 11"/>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p:cNvSpPr>
            <a:spLocks noGrp="1"/>
          </p:cNvSpPr>
          <p:nvPr>
            <p:ph type="dt" sz="half" idx="10"/>
          </p:nvPr>
        </p:nvSpPr>
        <p:spPr/>
        <p:txBody>
          <a:bodyPr/>
          <a:lstStyle/>
          <a:p>
            <a:fld id="{25E3A568-BB06-45FC-BC4D-C241D6553781}" type="datetimeFigureOut">
              <a:rPr lang="en-US" smtClean="0"/>
              <a:t>4/14/2013</a:t>
            </a:fld>
            <a:endParaRPr lang="en-US"/>
          </a:p>
        </p:txBody>
      </p:sp>
      <p:sp>
        <p:nvSpPr>
          <p:cNvPr id="17" name="Slide Number Placeholder 16"/>
          <p:cNvSpPr>
            <a:spLocks noGrp="1"/>
          </p:cNvSpPr>
          <p:nvPr>
            <p:ph type="sldNum" sz="quarter" idx="11"/>
          </p:nvPr>
        </p:nvSpPr>
        <p:spPr/>
        <p:txBody>
          <a:bodyPr/>
          <a:lstStyle/>
          <a:p>
            <a:fld id="{F0F08D46-8442-4832-AD46-B8F8893FA816}"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8"/>
          <p:cNvGrpSpPr/>
          <p:nvPr/>
        </p:nvGrpSpPr>
        <p:grpSpPr>
          <a:xfrm>
            <a:off x="0" y="6631305"/>
            <a:ext cx="9144000" cy="228600"/>
            <a:chOff x="0" y="6583680"/>
            <a:chExt cx="9144000" cy="228600"/>
          </a:xfrm>
        </p:grpSpPr>
        <p:sp>
          <p:nvSpPr>
            <p:cNvPr id="10" name="Rectangle 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12"/>
          <p:cNvSpPr>
            <a:spLocks noGrp="1"/>
          </p:cNvSpPr>
          <p:nvPr>
            <p:ph type="dt" sz="half" idx="10"/>
          </p:nvPr>
        </p:nvSpPr>
        <p:spPr/>
        <p:txBody>
          <a:bodyPr/>
          <a:lstStyle/>
          <a:p>
            <a:fld id="{25E3A568-BB06-45FC-BC4D-C241D6553781}" type="datetimeFigureOut">
              <a:rPr lang="en-US" smtClean="0"/>
              <a:t>4/14/2013</a:t>
            </a:fld>
            <a:endParaRPr lang="en-US"/>
          </a:p>
        </p:txBody>
      </p:sp>
      <p:sp>
        <p:nvSpPr>
          <p:cNvPr id="14" name="Slide Number Placeholder 13"/>
          <p:cNvSpPr>
            <a:spLocks noGrp="1"/>
          </p:cNvSpPr>
          <p:nvPr>
            <p:ph type="sldNum" sz="quarter" idx="11"/>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3_01.jpg"/>
          <p:cNvPicPr>
            <a:picLocks noChangeAspect="1"/>
          </p:cNvPicPr>
          <p:nvPr/>
        </p:nvPicPr>
        <p:blipFill>
          <a:blip r:embed="rId2"/>
          <a:stretch>
            <a:fillRect/>
          </a:stretch>
        </p:blipFill>
        <p:spPr>
          <a:xfrm>
            <a:off x="0" y="0"/>
            <a:ext cx="9144000" cy="403860"/>
          </a:xfrm>
          <a:prstGeom prst="rect">
            <a:avLst/>
          </a:prstGeom>
        </p:spPr>
      </p:pic>
      <p:sp>
        <p:nvSpPr>
          <p:cNvPr id="13" name="Text Placeholder 2"/>
          <p:cNvSpPr>
            <a:spLocks noGrp="1"/>
          </p:cNvSpPr>
          <p:nvPr>
            <p:ph type="title"/>
          </p:nvPr>
        </p:nvSpPr>
        <p:spPr>
          <a:xfrm>
            <a:off x="457200" y="1524000"/>
            <a:ext cx="3352800" cy="914400"/>
          </a:xfrm>
        </p:spPr>
        <p:txBody>
          <a:bodyPr lIns="0" rIns="0" anchor="b">
            <a:noAutofit/>
          </a:bodyPr>
          <a:lstStyle>
            <a:lvl1pPr marL="0" indent="0">
              <a:lnSpc>
                <a:spcPct val="100000"/>
              </a:lnSpc>
              <a:buNone/>
              <a:defRPr sz="18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title style</a:t>
            </a:r>
          </a:p>
        </p:txBody>
      </p:sp>
      <p:sp>
        <p:nvSpPr>
          <p:cNvPr id="15" name="Content Placeholder 14"/>
          <p:cNvSpPr>
            <a:spLocks noGrp="1"/>
          </p:cNvSpPr>
          <p:nvPr>
            <p:ph sz="quarter" idx="14"/>
          </p:nvPr>
        </p:nvSpPr>
        <p:spPr>
          <a:xfrm>
            <a:off x="4419600" y="15240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idx="2"/>
          </p:nvPr>
        </p:nvSpPr>
        <p:spPr>
          <a:xfrm>
            <a:off x="457201" y="2514599"/>
            <a:ext cx="3352800" cy="3127248"/>
          </a:xfrm>
        </p:spPr>
        <p:txBody>
          <a:bodyPr/>
          <a:lstStyle>
            <a:lvl1pPr marL="0" indent="0">
              <a:lnSpc>
                <a:spcPct val="1500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4" name="Picture 13" descr="bar_06.png"/>
          <p:cNvPicPr>
            <a:picLocks noChangeAspect="1"/>
          </p:cNvPicPr>
          <p:nvPr/>
        </p:nvPicPr>
        <p:blipFill>
          <a:blip r:embed="rId3">
            <a:duotone>
              <a:schemeClr val="accent1">
                <a:shade val="45000"/>
                <a:satMod val="135000"/>
              </a:schemeClr>
              <a:prstClr val="white"/>
            </a:duotone>
          </a:blip>
          <a:stretch>
            <a:fillRect/>
          </a:stretch>
        </p:blipFill>
        <p:spPr>
          <a:xfrm>
            <a:off x="0" y="403860"/>
            <a:ext cx="9144000" cy="53340"/>
          </a:xfrm>
          <a:prstGeom prst="rect">
            <a:avLst/>
          </a:prstGeom>
        </p:spPr>
      </p:pic>
      <p:grpSp>
        <p:nvGrpSpPr>
          <p:cNvPr id="2" name="Group 15"/>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25E3A568-BB06-45FC-BC4D-C241D6553781}" type="datetimeFigureOut">
              <a:rPr lang="en-US" smtClean="0"/>
              <a:t>4/14/2013</a:t>
            </a:fld>
            <a:endParaRPr lang="en-US"/>
          </a:p>
        </p:txBody>
      </p:sp>
      <p:sp>
        <p:nvSpPr>
          <p:cNvPr id="21" name="Slide Number Placeholder 20"/>
          <p:cNvSpPr>
            <a:spLocks noGrp="1"/>
          </p:cNvSpPr>
          <p:nvPr>
            <p:ph type="sldNum" sz="quarter" idx="16"/>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2" name="Group 15"/>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27048"/>
            <a:ext cx="3355848" cy="914400"/>
          </a:xfrm>
        </p:spPr>
        <p:txBody>
          <a:bodyPr anchor="b">
            <a:normAutofit/>
          </a:bodyPr>
          <a:lstStyle>
            <a:lvl1pPr algn="l">
              <a:defRPr lang="en-US" sz="1800" b="1" i="0" kern="1200" cap="all" spc="100" baseline="0" dirty="0" smtClean="0">
                <a:solidFill>
                  <a:schemeClr val="tx2"/>
                </a:solidFill>
                <a:latin typeface="+mn-lt"/>
                <a:ea typeface="+mn-ea"/>
                <a:cs typeface="+mn-cs"/>
              </a:defRPr>
            </a:lvl1pPr>
          </a:lstStyle>
          <a:p>
            <a:pPr marL="0" lvl="0" indent="0" algn="l" defTabSz="914400" rtl="0" eaLnBrk="1" latinLnBrk="0" hangingPunct="1">
              <a:lnSpc>
                <a:spcPct val="100000"/>
              </a:lnSpc>
              <a:spcBef>
                <a:spcPct val="20000"/>
              </a:spcBef>
              <a:spcAft>
                <a:spcPts val="600"/>
              </a:spcAft>
              <a:buFont typeface="Wingdings" pitchFamily="2" charset="2"/>
              <a:buNone/>
            </a:pPr>
            <a:r>
              <a:rPr lang="en-US" smtClean="0"/>
              <a:t>Click to edit Master title style</a:t>
            </a:r>
            <a:endParaRPr lang="en-US" dirty="0"/>
          </a:p>
        </p:txBody>
      </p:sp>
      <p:sp>
        <p:nvSpPr>
          <p:cNvPr id="3" name="Picture Placeholder 2"/>
          <p:cNvSpPr>
            <a:spLocks noGrp="1"/>
          </p:cNvSpPr>
          <p:nvPr>
            <p:ph type="pic" idx="1"/>
          </p:nvPr>
        </p:nvSpPr>
        <p:spPr>
          <a:xfrm>
            <a:off x="4425696" y="1554480"/>
            <a:ext cx="4270248" cy="4059936"/>
          </a:xfrm>
          <a:solidFill>
            <a:schemeClr val="bg1"/>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514600"/>
            <a:ext cx="3355848" cy="3127248"/>
          </a:xfrm>
        </p:spPr>
        <p:txBody>
          <a:bodyPr/>
          <a:lstStyle>
            <a:lvl1pPr marL="0" indent="0">
              <a:lnSpc>
                <a:spcPct val="150000"/>
              </a:lnSpc>
              <a:spcBef>
                <a:spcPts val="0"/>
              </a:spcBef>
              <a:buNone/>
              <a:defRPr lang="en-US" sz="1400" kern="1200" baseline="0" dirty="0" smtClean="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E3A568-BB06-45FC-BC4D-C241D6553781}" type="datetimeFigureOut">
              <a:rPr lang="en-US" smtClean="0"/>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08D46-8442-4832-AD46-B8F8893FA816}" type="slidenum">
              <a:rPr lang="en-US" smtClean="0"/>
              <a:t>‹#›</a:t>
            </a:fld>
            <a:endParaRPr lang="en-US"/>
          </a:p>
        </p:txBody>
      </p:sp>
      <p:pic>
        <p:nvPicPr>
          <p:cNvPr id="8" name="Picture 7" descr="4_01.jpg"/>
          <p:cNvPicPr>
            <a:picLocks noChangeAspect="1"/>
          </p:cNvPicPr>
          <p:nvPr/>
        </p:nvPicPr>
        <p:blipFill>
          <a:blip r:embed="rId2"/>
          <a:stretch>
            <a:fillRect/>
          </a:stretch>
        </p:blipFill>
        <p:spPr>
          <a:xfrm>
            <a:off x="0" y="0"/>
            <a:ext cx="9144000" cy="403860"/>
          </a:xfrm>
          <a:prstGeom prst="rect">
            <a:avLst/>
          </a:prstGeom>
        </p:spPr>
      </p:pic>
      <p:pic>
        <p:nvPicPr>
          <p:cNvPr id="9" name="Picture 8" descr="bar_06.png"/>
          <p:cNvPicPr>
            <a:picLocks noChangeAspect="1"/>
          </p:cNvPicPr>
          <p:nvPr/>
        </p:nvPicPr>
        <p:blipFill>
          <a:blip r:embed="rId3">
            <a:duotone>
              <a:schemeClr val="accent2">
                <a:shade val="45000"/>
                <a:satMod val="135000"/>
              </a:schemeClr>
              <a:prstClr val="white"/>
            </a:duotone>
          </a:blip>
          <a:stretch>
            <a:fillRect/>
          </a:stretch>
        </p:blipFill>
        <p:spPr>
          <a:xfrm>
            <a:off x="0" y="403860"/>
            <a:ext cx="9144000" cy="53340"/>
          </a:xfrm>
          <a:prstGeom prst="rect">
            <a:avLst/>
          </a:prstGeom>
        </p:spPr>
      </p:pic>
      <p:cxnSp>
        <p:nvCxnSpPr>
          <p:cNvPr id="10" name="Straight Connector 9"/>
          <p:cNvCxnSpPr/>
          <p:nvPr/>
        </p:nvCxnSpPr>
        <p:spPr>
          <a:xfrm>
            <a:off x="4419600" y="1524000"/>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5637212"/>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alpha val="0"/>
                </a:schemeClr>
              </a:gs>
              <a:gs pos="34000">
                <a:schemeClr val="bg1">
                  <a:lumMod val="75000"/>
                  <a:alpha val="61000"/>
                </a:schemeClr>
              </a:gs>
              <a:gs pos="38000">
                <a:schemeClr val="bg1">
                  <a:lumMod val="75000"/>
                  <a:alpha val="76000"/>
                </a:schemeClr>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90600"/>
            <a:ext cx="8229600" cy="9144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610350"/>
            <a:ext cx="1524000" cy="228600"/>
          </a:xfrm>
          <a:prstGeom prst="rect">
            <a:avLst/>
          </a:prstGeom>
        </p:spPr>
        <p:txBody>
          <a:bodyPr vert="horz" lIns="91440" tIns="45720" rIns="91440" bIns="45720" rtlCol="0" anchor="ctr"/>
          <a:lstStyle>
            <a:lvl1pPr algn="r">
              <a:defRPr sz="900" baseline="0">
                <a:solidFill>
                  <a:schemeClr val="tx1"/>
                </a:solidFill>
              </a:defRPr>
            </a:lvl1pPr>
          </a:lstStyle>
          <a:p>
            <a:fld id="{25E3A568-BB06-45FC-BC4D-C241D6553781}" type="datetimeFigureOut">
              <a:rPr lang="en-US" smtClean="0"/>
              <a:t>4/14/2013</a:t>
            </a:fld>
            <a:endParaRPr lang="en-US"/>
          </a:p>
        </p:txBody>
      </p:sp>
      <p:sp>
        <p:nvSpPr>
          <p:cNvPr id="5" name="Footer Placeholder 4"/>
          <p:cNvSpPr>
            <a:spLocks noGrp="1"/>
          </p:cNvSpPr>
          <p:nvPr>
            <p:ph type="ftr" sz="quarter" idx="3"/>
          </p:nvPr>
        </p:nvSpPr>
        <p:spPr>
          <a:xfrm>
            <a:off x="457200" y="6610350"/>
            <a:ext cx="6629400" cy="228600"/>
          </a:xfrm>
          <a:prstGeom prst="rect">
            <a:avLst/>
          </a:prstGeom>
        </p:spPr>
        <p:txBody>
          <a:bodyPr vert="horz" lIns="91440" tIns="45720" rIns="91440" bIns="45720" rtlCol="0" anchor="ctr"/>
          <a:lstStyle>
            <a:lvl1pPr algn="r">
              <a:defRPr sz="900" baseline="0">
                <a:solidFill>
                  <a:schemeClr val="tx1"/>
                </a:solidFill>
              </a:defRPr>
            </a:lvl1pPr>
          </a:lstStyle>
          <a:p>
            <a:endParaRPr lang="en-US"/>
          </a:p>
        </p:txBody>
      </p:sp>
      <p:sp>
        <p:nvSpPr>
          <p:cNvPr id="6" name="Slide Number Placeholder 5"/>
          <p:cNvSpPr>
            <a:spLocks noGrp="1"/>
          </p:cNvSpPr>
          <p:nvPr>
            <p:ph type="sldNum" sz="quarter" idx="4"/>
          </p:nvPr>
        </p:nvSpPr>
        <p:spPr>
          <a:xfrm>
            <a:off x="8742680" y="6610350"/>
            <a:ext cx="381000" cy="228600"/>
          </a:xfrm>
          <a:prstGeom prst="rect">
            <a:avLst/>
          </a:prstGeom>
        </p:spPr>
        <p:txBody>
          <a:bodyPr vert="horz" lIns="91440" tIns="45720" rIns="91440" bIns="45720" rtlCol="0" anchor="ctr"/>
          <a:lstStyle>
            <a:lvl1pPr algn="r">
              <a:defRPr sz="900" baseline="0">
                <a:solidFill>
                  <a:schemeClr val="tx1"/>
                </a:solidFill>
              </a:defRPr>
            </a:lvl1pPr>
          </a:lstStyle>
          <a:p>
            <a:fld id="{F0F08D46-8442-4832-AD46-B8F8893FA81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The Industrial Revolution, cont’d</a:t>
            </a:r>
            <a:endParaRPr lang="en-US" sz="4000" dirty="0"/>
          </a:p>
        </p:txBody>
      </p:sp>
      <p:sp>
        <p:nvSpPr>
          <p:cNvPr id="3" name="Subtitle 2"/>
          <p:cNvSpPr>
            <a:spLocks noGrp="1"/>
          </p:cNvSpPr>
          <p:nvPr>
            <p:ph type="subTitle" idx="1"/>
          </p:nvPr>
        </p:nvSpPr>
        <p:spPr>
          <a:xfrm>
            <a:off x="457200" y="4876800"/>
            <a:ext cx="6781800" cy="762000"/>
          </a:xfrm>
        </p:spPr>
        <p:txBody>
          <a:bodyPr>
            <a:normAutofit fontScale="85000" lnSpcReduction="20000"/>
          </a:bodyPr>
          <a:lstStyle/>
          <a:p>
            <a:r>
              <a:rPr lang="en-US" dirty="0"/>
              <a:t>S. Anderson</a:t>
            </a:r>
          </a:p>
          <a:p>
            <a:r>
              <a:rPr lang="en-US" dirty="0"/>
              <a:t>World History</a:t>
            </a:r>
          </a:p>
          <a:p>
            <a:endParaRPr lang="en-US" dirty="0"/>
          </a:p>
        </p:txBody>
      </p:sp>
    </p:spTree>
    <p:extLst>
      <p:ext uri="{BB962C8B-B14F-4D97-AF65-F5344CB8AC3E}">
        <p14:creationId xmlns:p14="http://schemas.microsoft.com/office/powerpoint/2010/main" val="364737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Shift from Home to </a:t>
            </a:r>
            <a:r>
              <a:rPr lang="en-US" dirty="0" smtClean="0"/>
              <a:t>Factory, cont’d</a:t>
            </a:r>
            <a:endParaRPr lang="en-US" dirty="0"/>
          </a:p>
        </p:txBody>
      </p:sp>
      <p:sp>
        <p:nvSpPr>
          <p:cNvPr id="3" name="Content Placeholder 2"/>
          <p:cNvSpPr>
            <a:spLocks noGrp="1"/>
          </p:cNvSpPr>
          <p:nvPr>
            <p:ph idx="1"/>
          </p:nvPr>
        </p:nvSpPr>
        <p:spPr/>
        <p:txBody>
          <a:bodyPr>
            <a:normAutofit/>
          </a:bodyPr>
          <a:lstStyle/>
          <a:p>
            <a:r>
              <a:rPr lang="en-US" sz="2400" dirty="0" smtClean="0"/>
              <a:t>During the Industrial Revolution, large numbers of workers began working together in factories.  In </a:t>
            </a:r>
            <a:r>
              <a:rPr lang="en-US" sz="2400" b="1" dirty="0" smtClean="0">
                <a:solidFill>
                  <a:schemeClr val="accent2">
                    <a:lumMod val="75000"/>
                  </a:schemeClr>
                </a:solidFill>
              </a:rPr>
              <a:t>factories</a:t>
            </a:r>
            <a:r>
              <a:rPr lang="en-US" sz="2400" dirty="0" smtClean="0"/>
              <a:t>, workers could be supervised and could use machines driven by water and steam power.  The rate of production in the new factories was astonishing. By the standards of the time.  As a result of these improvements,  the price of cloth decreased and the demand for textiles rose.  Raw cotton was imported in England, largely from the Southern United States.  In England, it was spun into thread and woven into cotton cloth in factories.  From there, the cloth was shipped all around the world.</a:t>
            </a:r>
            <a:endParaRPr lang="en-US" sz="2400" dirty="0"/>
          </a:p>
        </p:txBody>
      </p:sp>
    </p:spTree>
    <p:extLst>
      <p:ext uri="{BB962C8B-B14F-4D97-AF65-F5344CB8AC3E}">
        <p14:creationId xmlns:p14="http://schemas.microsoft.com/office/powerpoint/2010/main" val="2920465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r>
              <a:rPr lang="en-US" dirty="0"/>
              <a:t>The Shift from Home to Factory, cont’d</a:t>
            </a:r>
          </a:p>
        </p:txBody>
      </p:sp>
      <p:sp>
        <p:nvSpPr>
          <p:cNvPr id="3" name="Content Placeholder 2"/>
          <p:cNvSpPr>
            <a:spLocks noGrp="1"/>
          </p:cNvSpPr>
          <p:nvPr>
            <p:ph idx="1"/>
          </p:nvPr>
        </p:nvSpPr>
        <p:spPr>
          <a:xfrm>
            <a:off x="152400" y="1371600"/>
            <a:ext cx="3124200" cy="5181600"/>
          </a:xfrm>
        </p:spPr>
        <p:txBody>
          <a:bodyPr>
            <a:noAutofit/>
          </a:bodyPr>
          <a:lstStyle/>
          <a:p>
            <a:r>
              <a:rPr lang="en-US" sz="2200" dirty="0" smtClean="0"/>
              <a:t>England’s plentiful supplies of coal and water provided the resources needed for steam power to run the factories.  Its engineers and craftsmen were skilled at making machinery.  As the demand grew for less costly British textiles, more and more factories were built, employing greater numbers of workers.</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828800"/>
            <a:ext cx="5562600" cy="4171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16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dirty="0" smtClean="0"/>
              <a:t>Working Conditions</a:t>
            </a:r>
            <a:endParaRPr lang="en-US" dirty="0"/>
          </a:p>
        </p:txBody>
      </p:sp>
      <p:sp>
        <p:nvSpPr>
          <p:cNvPr id="3" name="Content Placeholder 2"/>
          <p:cNvSpPr>
            <a:spLocks noGrp="1"/>
          </p:cNvSpPr>
          <p:nvPr>
            <p:ph idx="1"/>
          </p:nvPr>
        </p:nvSpPr>
        <p:spPr>
          <a:xfrm>
            <a:off x="457200" y="1447800"/>
            <a:ext cx="8229600" cy="2895599"/>
          </a:xfrm>
        </p:spPr>
        <p:txBody>
          <a:bodyPr>
            <a:noAutofit/>
          </a:bodyPr>
          <a:lstStyle/>
          <a:p>
            <a:r>
              <a:rPr lang="en-US" sz="2200" dirty="0" smtClean="0"/>
              <a:t>While factory owners grew richer and more powerful, the conditions of the new “working class” worsened.  Early factories were often appalling places to work, with unsafe and unpleasant conditions.  Work hours were long, and workers received barely enough pay to live on.  Women and children also worked.  Children were used to crawl in and clear the machines, a dangerous task.  In hard times, factory workers lost their jobs and were left to beg steal, get local poor relief, or die of starvation.</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886200"/>
            <a:ext cx="4314856" cy="24271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4267200"/>
            <a:ext cx="2819400" cy="2201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141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t>Working </a:t>
            </a:r>
            <a:r>
              <a:rPr lang="en-US" dirty="0" smtClean="0"/>
              <a:t>Conditions, cont’d</a:t>
            </a:r>
            <a:endParaRPr lang="en-US" dirty="0"/>
          </a:p>
        </p:txBody>
      </p:sp>
      <p:pic>
        <p:nvPicPr>
          <p:cNvPr id="6" name="Horrible Histories Work Terrible Wor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290622"/>
            <a:ext cx="6781800" cy="508683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7242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6038">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dirty="0" smtClean="0"/>
              <a:t>Urbanization</a:t>
            </a:r>
            <a:endParaRPr lang="en-US" dirty="0"/>
          </a:p>
        </p:txBody>
      </p:sp>
      <p:sp>
        <p:nvSpPr>
          <p:cNvPr id="3" name="Content Placeholder 2"/>
          <p:cNvSpPr>
            <a:spLocks noGrp="1"/>
          </p:cNvSpPr>
          <p:nvPr>
            <p:ph idx="1"/>
          </p:nvPr>
        </p:nvSpPr>
        <p:spPr>
          <a:xfrm>
            <a:off x="457200" y="1295400"/>
            <a:ext cx="8229600" cy="2743200"/>
          </a:xfrm>
        </p:spPr>
        <p:txBody>
          <a:bodyPr>
            <a:normAutofit lnSpcReduction="10000"/>
          </a:bodyPr>
          <a:lstStyle/>
          <a:p>
            <a:r>
              <a:rPr lang="en-US" sz="2200" dirty="0" smtClean="0"/>
              <a:t>Fewer workers were needed on farms because of improvements in agriculture.  With the shift of work to factories, large numbers of workers moved from their farms and homes in the countryside to cities.  The migration from rural communities to cities marked one of the largest population shifts in history.  Cities became crowded and highly unsanitary.  Factory smoke greatly polluted the air.  Local governments were often unable to cope with the needs of large numbers of workers.</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497552"/>
            <a:ext cx="4419600" cy="3211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692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Changes in Transportation Technology</a:t>
            </a:r>
            <a:endParaRPr lang="en-US" dirty="0"/>
          </a:p>
        </p:txBody>
      </p:sp>
      <p:sp>
        <p:nvSpPr>
          <p:cNvPr id="3" name="Content Placeholder 2"/>
          <p:cNvSpPr>
            <a:spLocks noGrp="1"/>
          </p:cNvSpPr>
          <p:nvPr>
            <p:ph idx="1"/>
          </p:nvPr>
        </p:nvSpPr>
        <p:spPr/>
        <p:txBody>
          <a:bodyPr>
            <a:normAutofit/>
          </a:bodyPr>
          <a:lstStyle/>
          <a:p>
            <a:r>
              <a:rPr lang="en-US" dirty="0" smtClean="0"/>
              <a:t>Improvements in transportation accelerated advances in industrialization.  Steam engines were applied to steam boats in the early 1800s.  They were also used to power locomotives, creating the first railroads in the 1820s.  Railroads unified the economy of a region by linking cities, factories, towns, and the countryside together.  At the same time, railroad construction required vast amounts of coal, iron, and steel, greatly stimulating the growth of heavy industry.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886200"/>
            <a:ext cx="4170186"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1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smtClean="0"/>
              <a:t>Changes in European Society</a:t>
            </a:r>
            <a:endParaRPr lang="en-US" dirty="0"/>
          </a:p>
        </p:txBody>
      </p:sp>
      <p:sp>
        <p:nvSpPr>
          <p:cNvPr id="3" name="Content Placeholder 2"/>
          <p:cNvSpPr>
            <a:spLocks noGrp="1"/>
          </p:cNvSpPr>
          <p:nvPr>
            <p:ph idx="1"/>
          </p:nvPr>
        </p:nvSpPr>
        <p:spPr>
          <a:xfrm>
            <a:off x="304800" y="1828800"/>
            <a:ext cx="3657600" cy="4525963"/>
          </a:xfrm>
        </p:spPr>
        <p:txBody>
          <a:bodyPr>
            <a:noAutofit/>
          </a:bodyPr>
          <a:lstStyle/>
          <a:p>
            <a:r>
              <a:rPr lang="en-US" sz="2400" dirty="0" smtClean="0"/>
              <a:t>The Industrial Revolution led to important changes in society.  A new middle class of </a:t>
            </a:r>
            <a:r>
              <a:rPr lang="en-US" sz="2400" b="1" dirty="0" smtClean="0">
                <a:solidFill>
                  <a:schemeClr val="accent2">
                    <a:lumMod val="75000"/>
                  </a:schemeClr>
                </a:solidFill>
              </a:rPr>
              <a:t>capitalists</a:t>
            </a:r>
            <a:r>
              <a:rPr lang="en-US" sz="2400" dirty="0" smtClean="0"/>
              <a:t>, composed of merchants, landowners, and bankers emerged.  These people helped to develop the free enterprise system (also known as </a:t>
            </a:r>
            <a:r>
              <a:rPr lang="en-US" sz="2400" b="1" dirty="0" smtClean="0">
                <a:solidFill>
                  <a:schemeClr val="accent2">
                    <a:lumMod val="75000"/>
                  </a:schemeClr>
                </a:solidFill>
              </a:rPr>
              <a:t>capitalism</a:t>
            </a:r>
            <a:r>
              <a:rPr lang="en-US" sz="2400" dirty="0" smtClean="0"/>
              <a: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399" y="1905001"/>
            <a:ext cx="4956753" cy="3593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68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smtClean="0"/>
              <a:t>Characteristics of 19</a:t>
            </a:r>
            <a:r>
              <a:rPr lang="en-US" baseline="30000" dirty="0" smtClean="0"/>
              <a:t>th</a:t>
            </a:r>
            <a:r>
              <a:rPr lang="en-US" dirty="0" smtClean="0"/>
              <a:t>-Century Capitalism</a:t>
            </a:r>
            <a:endParaRPr lang="en-US" dirty="0"/>
          </a:p>
        </p:txBody>
      </p:sp>
      <p:sp>
        <p:nvSpPr>
          <p:cNvPr id="3" name="Content Placeholder 2"/>
          <p:cNvSpPr>
            <a:spLocks noGrp="1"/>
          </p:cNvSpPr>
          <p:nvPr>
            <p:ph idx="1"/>
          </p:nvPr>
        </p:nvSpPr>
        <p:spPr>
          <a:xfrm>
            <a:off x="457200" y="1600200"/>
            <a:ext cx="8229600" cy="1981199"/>
          </a:xfrm>
        </p:spPr>
        <p:txBody>
          <a:bodyPr>
            <a:noAutofit/>
          </a:bodyPr>
          <a:lstStyle/>
          <a:p>
            <a:r>
              <a:rPr lang="en-US" sz="2400" b="1" dirty="0" smtClean="0">
                <a:solidFill>
                  <a:schemeClr val="accent2">
                    <a:lumMod val="75000"/>
                  </a:schemeClr>
                </a:solidFill>
              </a:rPr>
              <a:t>Role of the Entrepreneur</a:t>
            </a:r>
            <a:r>
              <a:rPr lang="en-US" sz="2400" b="1" dirty="0" smtClean="0"/>
              <a:t>.</a:t>
            </a:r>
          </a:p>
          <a:p>
            <a:pPr marL="0" indent="0">
              <a:buNone/>
            </a:pPr>
            <a:r>
              <a:rPr lang="en-US" sz="2400" dirty="0" smtClean="0"/>
              <a:t>The means of production (factories) were owned by people known as entrepreneurs.  Entrepreneurs organize, manage, and assume responsibility for a business in hopes of making a profit.</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051" y="3359971"/>
            <a:ext cx="4715691" cy="3337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491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fontScale="90000"/>
          </a:bodyPr>
          <a:lstStyle/>
          <a:p>
            <a:r>
              <a:rPr lang="en-US" dirty="0"/>
              <a:t>Characteristics of 19</a:t>
            </a:r>
            <a:r>
              <a:rPr lang="en-US" baseline="30000" dirty="0"/>
              <a:t>th</a:t>
            </a:r>
            <a:r>
              <a:rPr lang="en-US" dirty="0"/>
              <a:t>-Century </a:t>
            </a:r>
            <a:r>
              <a:rPr lang="en-US" dirty="0" smtClean="0"/>
              <a:t>Capitalism, cont’d</a:t>
            </a:r>
            <a:endParaRPr lang="en-US" dirty="0"/>
          </a:p>
        </p:txBody>
      </p:sp>
      <p:sp>
        <p:nvSpPr>
          <p:cNvPr id="3" name="Content Placeholder 2"/>
          <p:cNvSpPr>
            <a:spLocks noGrp="1"/>
          </p:cNvSpPr>
          <p:nvPr>
            <p:ph idx="1"/>
          </p:nvPr>
        </p:nvSpPr>
        <p:spPr>
          <a:xfrm>
            <a:off x="457200" y="1371601"/>
            <a:ext cx="8229600" cy="1828800"/>
          </a:xfrm>
        </p:spPr>
        <p:txBody>
          <a:bodyPr>
            <a:normAutofit/>
          </a:bodyPr>
          <a:lstStyle/>
          <a:p>
            <a:r>
              <a:rPr lang="en-US" sz="2400" b="1" dirty="0" smtClean="0">
                <a:solidFill>
                  <a:schemeClr val="accent2">
                    <a:lumMod val="75000"/>
                  </a:schemeClr>
                </a:solidFill>
              </a:rPr>
              <a:t>Role of the Worker</a:t>
            </a:r>
            <a:r>
              <a:rPr lang="en-US" sz="2400" b="1" dirty="0" smtClean="0"/>
              <a:t>.</a:t>
            </a:r>
          </a:p>
          <a:p>
            <a:pPr marL="0" indent="0">
              <a:buNone/>
            </a:pPr>
            <a:r>
              <a:rPr lang="en-US" sz="2400" dirty="0" smtClean="0"/>
              <a:t>Former farm workers left their homes in the countryside for jobs in more populated and industrialized areas.  These workers provided their labor, for which they received wages.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124200"/>
            <a:ext cx="4943475" cy="347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9172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fontScale="90000"/>
          </a:bodyPr>
          <a:lstStyle/>
          <a:p>
            <a:r>
              <a:rPr lang="en-US" dirty="0"/>
              <a:t>Characteristics of 19</a:t>
            </a:r>
            <a:r>
              <a:rPr lang="en-US" baseline="30000" dirty="0"/>
              <a:t>th</a:t>
            </a:r>
            <a:r>
              <a:rPr lang="en-US" dirty="0"/>
              <a:t>-Century Capitalism, cont’d</a:t>
            </a:r>
          </a:p>
        </p:txBody>
      </p:sp>
      <p:sp>
        <p:nvSpPr>
          <p:cNvPr id="3" name="Content Placeholder 2"/>
          <p:cNvSpPr>
            <a:spLocks noGrp="1"/>
          </p:cNvSpPr>
          <p:nvPr>
            <p:ph idx="1"/>
          </p:nvPr>
        </p:nvSpPr>
        <p:spPr>
          <a:xfrm>
            <a:off x="457200" y="1905000"/>
            <a:ext cx="8229600" cy="2438400"/>
          </a:xfrm>
        </p:spPr>
        <p:txBody>
          <a:bodyPr>
            <a:noAutofit/>
          </a:bodyPr>
          <a:lstStyle/>
          <a:p>
            <a:r>
              <a:rPr lang="en-US" sz="2800" b="1" dirty="0" smtClean="0">
                <a:solidFill>
                  <a:schemeClr val="accent2">
                    <a:lumMod val="75000"/>
                  </a:schemeClr>
                </a:solidFill>
              </a:rPr>
              <a:t>Role of the Government</a:t>
            </a:r>
            <a:r>
              <a:rPr lang="en-US" sz="2800" b="1" dirty="0" smtClean="0"/>
              <a:t>.</a:t>
            </a:r>
          </a:p>
          <a:p>
            <a:pPr marL="0" indent="0">
              <a:buNone/>
            </a:pPr>
            <a:r>
              <a:rPr lang="en-US" sz="2800" dirty="0" smtClean="0"/>
              <a:t>Nineteenth-century governments followed a policy of laissez-faire.  This meant that the government did not interfere in relations between workers and business owners.</a:t>
            </a:r>
            <a:endParaRPr lang="en-US" sz="2800" dirty="0"/>
          </a:p>
        </p:txBody>
      </p:sp>
    </p:spTree>
    <p:extLst>
      <p:ext uri="{BB962C8B-B14F-4D97-AF65-F5344CB8AC3E}">
        <p14:creationId xmlns:p14="http://schemas.microsoft.com/office/powerpoint/2010/main" val="73186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a:t>The Industrial </a:t>
            </a:r>
            <a:r>
              <a:rPr lang="en-US" dirty="0" smtClean="0"/>
              <a:t>Revolution, cont’d</a:t>
            </a:r>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b="1" dirty="0" smtClean="0">
                <a:solidFill>
                  <a:schemeClr val="accent2">
                    <a:lumMod val="75000"/>
                  </a:schemeClr>
                </a:solidFill>
              </a:rPr>
              <a:t>Industrial Revolution </a:t>
            </a:r>
            <a:r>
              <a:rPr lang="en-US" sz="2800" dirty="0" smtClean="0"/>
              <a:t>brought about fundamental changes in the way goods are made.  It introduced </a:t>
            </a:r>
            <a:r>
              <a:rPr lang="en-US" sz="2800" b="1" dirty="0" smtClean="0">
                <a:solidFill>
                  <a:schemeClr val="accent2">
                    <a:lumMod val="75000"/>
                  </a:schemeClr>
                </a:solidFill>
              </a:rPr>
              <a:t>mass production </a:t>
            </a:r>
            <a:r>
              <a:rPr lang="en-US" sz="2800" dirty="0" smtClean="0"/>
              <a:t>(</a:t>
            </a:r>
            <a:r>
              <a:rPr lang="en-US" sz="2800" i="1" dirty="0" smtClean="0"/>
              <a:t>the large-scale production of identical goods</a:t>
            </a:r>
            <a:r>
              <a:rPr lang="en-US" sz="2800" dirty="0" smtClean="0"/>
              <a:t>) and the use of new sources of energy to meet human needs.  People started making goods in factories instead of at home, and they began to use steam power to run machinery.  Science also became more closely linked to technology, resulting in a stream of constant innovations.</a:t>
            </a:r>
            <a:endParaRPr lang="en-US" sz="2800" dirty="0"/>
          </a:p>
        </p:txBody>
      </p:sp>
    </p:spTree>
    <p:extLst>
      <p:ext uri="{BB962C8B-B14F-4D97-AF65-F5344CB8AC3E}">
        <p14:creationId xmlns:p14="http://schemas.microsoft.com/office/powerpoint/2010/main" val="1502486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a:bodyPr>
          <a:lstStyle/>
          <a:p>
            <a:r>
              <a:rPr lang="en-US" dirty="0" smtClean="0"/>
              <a:t>Family in the Industrial Revolution</a:t>
            </a:r>
            <a:endParaRPr lang="en-US" dirty="0"/>
          </a:p>
        </p:txBody>
      </p:sp>
      <p:sp>
        <p:nvSpPr>
          <p:cNvPr id="3" name="Content Placeholder 2"/>
          <p:cNvSpPr>
            <a:spLocks noGrp="1"/>
          </p:cNvSpPr>
          <p:nvPr>
            <p:ph idx="1"/>
          </p:nvPr>
        </p:nvSpPr>
        <p:spPr>
          <a:xfrm>
            <a:off x="457200" y="1295400"/>
            <a:ext cx="8229600" cy="4144963"/>
          </a:xfrm>
        </p:spPr>
        <p:txBody>
          <a:bodyPr>
            <a:normAutofit/>
          </a:bodyPr>
          <a:lstStyle/>
          <a:p>
            <a:r>
              <a:rPr lang="en-US" sz="2400" dirty="0" smtClean="0"/>
              <a:t>The Industrial Revolution brought many changes to family life.  In pre-industrial times, most people lived in villages.  They were peasant farmers or craftsmen.  Husbands and wives worked together in the fields or at home., spinning thread and weaving cloth.  Children learned from their parents and worked along side them.  Few went to school.</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581400"/>
            <a:ext cx="4248150" cy="3149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72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a:t>
            </a:r>
            <a:r>
              <a:rPr lang="en-US" sz="3600" dirty="0" smtClean="0"/>
              <a:t>Revolution, cont’d.</a:t>
            </a:r>
            <a:endParaRPr lang="en-US" sz="3600" dirty="0"/>
          </a:p>
        </p:txBody>
      </p:sp>
      <p:sp>
        <p:nvSpPr>
          <p:cNvPr id="3" name="Content Placeholder 2"/>
          <p:cNvSpPr>
            <a:spLocks noGrp="1"/>
          </p:cNvSpPr>
          <p:nvPr>
            <p:ph idx="1"/>
          </p:nvPr>
        </p:nvSpPr>
        <p:spPr/>
        <p:txBody>
          <a:bodyPr>
            <a:normAutofit/>
          </a:bodyPr>
          <a:lstStyle/>
          <a:p>
            <a:r>
              <a:rPr lang="en-US" dirty="0" smtClean="0"/>
              <a:t>With the rise of industry, all this changed.  Many men, women, and even children began working in factories.  Some children were sent to work in factories or mines to crawl in small spaces, until new laws limited child labor.  The factory whistle told them when to come to work and when to go.  Less time was spent by family members at home or together.  Often younger unmarried men and women served as unskilled factory workers.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87" y="3962400"/>
            <a:ext cx="1857375" cy="24574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91" y="4154805"/>
            <a:ext cx="3429000" cy="2072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136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Revolution, cont’d.</a:t>
            </a:r>
          </a:p>
        </p:txBody>
      </p:sp>
      <p:sp>
        <p:nvSpPr>
          <p:cNvPr id="3" name="Content Placeholder 2"/>
          <p:cNvSpPr>
            <a:spLocks noGrp="1"/>
          </p:cNvSpPr>
          <p:nvPr>
            <p:ph idx="1"/>
          </p:nvPr>
        </p:nvSpPr>
        <p:spPr/>
        <p:txBody>
          <a:bodyPr/>
          <a:lstStyle/>
          <a:p>
            <a:r>
              <a:rPr lang="en-US" dirty="0" smtClean="0"/>
              <a:t>People moved from villages into towns and cities.  Conditions became more crowded and whole families huddled into small apartments, sharing rooms.  Many families had less access to fresh water, sunlight, and fresh air.  Diseases like cholera and typhus could spread quickly.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400697"/>
            <a:ext cx="4343400" cy="3312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5849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Revolution, cont’d.</a:t>
            </a:r>
          </a:p>
        </p:txBody>
      </p:sp>
      <p:sp>
        <p:nvSpPr>
          <p:cNvPr id="3" name="Content Placeholder 2"/>
          <p:cNvSpPr>
            <a:spLocks noGrp="1"/>
          </p:cNvSpPr>
          <p:nvPr>
            <p:ph idx="1"/>
          </p:nvPr>
        </p:nvSpPr>
        <p:spPr/>
        <p:txBody>
          <a:bodyPr>
            <a:normAutofit/>
          </a:bodyPr>
          <a:lstStyle/>
          <a:p>
            <a:r>
              <a:rPr lang="en-US" dirty="0" smtClean="0"/>
              <a:t>While capitalist classes enjoyed fabulous wealth, historians still debate whether the living standards of workers improved or actually worsened in the early decades of the Industrial Revolution.  Later in the century, municipal reforms led to improvements in public water supplies and sewage, although they did not eliminate crowded living conditions.  Reformers also introduced free public education for children.</a:t>
            </a:r>
            <a:endParaRPr lang="en-US" dirty="0"/>
          </a:p>
        </p:txBody>
      </p:sp>
    </p:spTree>
    <p:extLst>
      <p:ext uri="{BB962C8B-B14F-4D97-AF65-F5344CB8AC3E}">
        <p14:creationId xmlns:p14="http://schemas.microsoft.com/office/powerpoint/2010/main" val="85605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dirty="0"/>
              <a:t>Family in the Industrial Revolution, cont’d.</a:t>
            </a:r>
          </a:p>
        </p:txBody>
      </p:sp>
      <p:sp>
        <p:nvSpPr>
          <p:cNvPr id="3" name="Content Placeholder 2"/>
          <p:cNvSpPr>
            <a:spLocks noGrp="1"/>
          </p:cNvSpPr>
          <p:nvPr>
            <p:ph idx="1"/>
          </p:nvPr>
        </p:nvSpPr>
        <p:spPr>
          <a:xfrm>
            <a:off x="76200" y="1295400"/>
            <a:ext cx="5715000" cy="5257800"/>
          </a:xfrm>
        </p:spPr>
        <p:txBody>
          <a:bodyPr>
            <a:noAutofit/>
          </a:bodyPr>
          <a:lstStyle/>
          <a:p>
            <a:r>
              <a:rPr lang="en-US" sz="2200" dirty="0" smtClean="0"/>
              <a:t>Scientists like </a:t>
            </a:r>
            <a:r>
              <a:rPr lang="en-US" sz="2200" b="1" dirty="0" smtClean="0">
                <a:solidFill>
                  <a:schemeClr val="accent2">
                    <a:lumMod val="75000"/>
                  </a:schemeClr>
                </a:solidFill>
              </a:rPr>
              <a:t>Louis Pasteur </a:t>
            </a:r>
            <a:r>
              <a:rPr lang="en-US" sz="2200" dirty="0" smtClean="0"/>
              <a:t>also played an important role in improving living conditions for people of all social classes.  Pasteur believed most diseases were caused by germs – tiny creatures that could only be seen under a microscope.  Many doctors at first resisted Pasteur’s “germ theory” of science.  However, Pasteur was able to show how better sanitary practices, like washing hands and boiling instruments before operations or delivering babies, could reduce infections and deaths.  Pasteur also developed new vaccines to combat diseases like anthrax and rabies, which he also thought were caused by germs.  He pioneered the heating of liquids to kill germs.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24000"/>
            <a:ext cx="3218556" cy="3827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015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914400"/>
          </a:xfrm>
        </p:spPr>
        <p:txBody>
          <a:bodyPr/>
          <a:lstStyle/>
          <a:p>
            <a:r>
              <a:rPr lang="en-US" dirty="0" smtClean="0"/>
              <a:t>Reform Movements</a:t>
            </a:r>
            <a:endParaRPr lang="en-US" dirty="0"/>
          </a:p>
        </p:txBody>
      </p:sp>
      <p:sp>
        <p:nvSpPr>
          <p:cNvPr id="3" name="Content Placeholder 2"/>
          <p:cNvSpPr>
            <a:spLocks noGrp="1"/>
          </p:cNvSpPr>
          <p:nvPr>
            <p:ph idx="1"/>
          </p:nvPr>
        </p:nvSpPr>
        <p:spPr>
          <a:xfrm>
            <a:off x="457200" y="1524000"/>
            <a:ext cx="8229600" cy="1600200"/>
          </a:xfrm>
        </p:spPr>
        <p:txBody>
          <a:bodyPr>
            <a:normAutofit/>
          </a:bodyPr>
          <a:lstStyle/>
          <a:p>
            <a:r>
              <a:rPr lang="en-US" sz="2800" dirty="0" smtClean="0"/>
              <a:t>The changes caused by the Industrial Revolution brought about both social and political reforms, first in Great Britain and then in the rest of Europe.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 y="2971800"/>
            <a:ext cx="5715000" cy="3438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247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a:t>
            </a:r>
            <a:r>
              <a:rPr lang="en-US" dirty="0" smtClean="0"/>
              <a:t>Movements, cont’d.</a:t>
            </a:r>
            <a:endParaRPr lang="en-US" dirty="0"/>
          </a:p>
        </p:txBody>
      </p:sp>
      <p:sp>
        <p:nvSpPr>
          <p:cNvPr id="3" name="Content Placeholder 2"/>
          <p:cNvSpPr>
            <a:spLocks noGrp="1"/>
          </p:cNvSpPr>
          <p:nvPr>
            <p:ph idx="1"/>
          </p:nvPr>
        </p:nvSpPr>
        <p:spPr/>
        <p:txBody>
          <a:bodyPr>
            <a:normAutofit/>
          </a:bodyPr>
          <a:lstStyle/>
          <a:p>
            <a:r>
              <a:rPr lang="en-US" b="1" dirty="0" smtClean="0">
                <a:solidFill>
                  <a:schemeClr val="accent2">
                    <a:lumMod val="75000"/>
                  </a:schemeClr>
                </a:solidFill>
              </a:rPr>
              <a:t>Social Reforms</a:t>
            </a:r>
            <a:r>
              <a:rPr lang="en-US" b="1" dirty="0" smtClean="0"/>
              <a:t>.</a:t>
            </a:r>
          </a:p>
          <a:p>
            <a:pPr marL="0" indent="0">
              <a:buNone/>
            </a:pPr>
            <a:r>
              <a:rPr lang="en-US" dirty="0" smtClean="0"/>
              <a:t>The misery of the working classes and the injustices of capitalism began to disturb the conscience of the new middle class.  They also feared working class violence.  This led Parliament to ban women and children from working in the mines, to limit working hours to ten hours, and to bring about safer working conditions.  Poor law reform established work houses for the unemployed.</a:t>
            </a:r>
            <a:endParaRPr lang="en-US" dirty="0"/>
          </a:p>
        </p:txBody>
      </p:sp>
    </p:spTree>
    <p:extLst>
      <p:ext uri="{BB962C8B-B14F-4D97-AF65-F5344CB8AC3E}">
        <p14:creationId xmlns:p14="http://schemas.microsoft.com/office/powerpoint/2010/main" val="1413269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Movements, cont’d.</a:t>
            </a:r>
          </a:p>
        </p:txBody>
      </p:sp>
      <p:sp>
        <p:nvSpPr>
          <p:cNvPr id="3" name="Content Placeholder 2"/>
          <p:cNvSpPr>
            <a:spLocks noGrp="1"/>
          </p:cNvSpPr>
          <p:nvPr>
            <p:ph idx="1"/>
          </p:nvPr>
        </p:nvSpPr>
        <p:spPr/>
        <p:txBody>
          <a:bodyPr/>
          <a:lstStyle/>
          <a:p>
            <a:r>
              <a:rPr lang="en-US" b="1" dirty="0" smtClean="0">
                <a:solidFill>
                  <a:schemeClr val="accent2">
                    <a:lumMod val="75000"/>
                  </a:schemeClr>
                </a:solidFill>
              </a:rPr>
              <a:t>Queen Victoria </a:t>
            </a:r>
            <a:r>
              <a:rPr lang="en-US" dirty="0" smtClean="0"/>
              <a:t>was a popular monarch.  Victoria favored social reforms to help her subjects.  With her husband, Prince Albert, she also favored many private efforts to help the poor.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3048000"/>
            <a:ext cx="3581400" cy="36188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743199"/>
            <a:ext cx="2882867" cy="3923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5434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Movements, cont’d.</a:t>
            </a:r>
          </a:p>
        </p:txBody>
      </p:sp>
      <p:sp>
        <p:nvSpPr>
          <p:cNvPr id="3" name="Content Placeholder 2"/>
          <p:cNvSpPr>
            <a:spLocks noGrp="1"/>
          </p:cNvSpPr>
          <p:nvPr>
            <p:ph idx="1"/>
          </p:nvPr>
        </p:nvSpPr>
        <p:spPr/>
        <p:txBody>
          <a:bodyPr>
            <a:normAutofit/>
          </a:bodyPr>
          <a:lstStyle/>
          <a:p>
            <a:r>
              <a:rPr lang="en-US" sz="2800" b="1" dirty="0" smtClean="0">
                <a:solidFill>
                  <a:schemeClr val="accent2">
                    <a:lumMod val="75000"/>
                  </a:schemeClr>
                </a:solidFill>
              </a:rPr>
              <a:t>Municipal Reforms</a:t>
            </a:r>
            <a:r>
              <a:rPr lang="en-US" sz="2800" b="1" dirty="0" smtClean="0"/>
              <a:t>.</a:t>
            </a:r>
          </a:p>
          <a:p>
            <a:pPr marL="0" indent="0">
              <a:buNone/>
            </a:pPr>
            <a:r>
              <a:rPr lang="en-US" sz="2800" dirty="0" smtClean="0"/>
              <a:t>Municipal reform made cities cleaner and more healthful places to live.  Public health officials improved the quality of drinking water and introduced sewer systems to make cities safer and prevent the spread of diseases like cholera.  Street lamps and police forces made cities safer.  Governments also introduced the first free public elementary schools to prepare citizens for adulthood.</a:t>
            </a:r>
            <a:endParaRPr lang="en-US" sz="2800" dirty="0"/>
          </a:p>
        </p:txBody>
      </p:sp>
    </p:spTree>
    <p:extLst>
      <p:ext uri="{BB962C8B-B14F-4D97-AF65-F5344CB8AC3E}">
        <p14:creationId xmlns:p14="http://schemas.microsoft.com/office/powerpoint/2010/main" val="1363377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Reform Movements, cont’d.</a:t>
            </a:r>
          </a:p>
        </p:txBody>
      </p:sp>
      <p:sp>
        <p:nvSpPr>
          <p:cNvPr id="3" name="Content Placeholder 2"/>
          <p:cNvSpPr>
            <a:spLocks noGrp="1"/>
          </p:cNvSpPr>
          <p:nvPr>
            <p:ph idx="1"/>
          </p:nvPr>
        </p:nvSpPr>
        <p:spPr>
          <a:xfrm>
            <a:off x="457200" y="1447800"/>
            <a:ext cx="8229600" cy="2133600"/>
          </a:xfrm>
        </p:spPr>
        <p:txBody>
          <a:bodyPr>
            <a:noAutofit/>
          </a:bodyPr>
          <a:lstStyle/>
          <a:p>
            <a:r>
              <a:rPr lang="en-US" sz="2400" b="1" dirty="0" smtClean="0">
                <a:solidFill>
                  <a:schemeClr val="accent2">
                    <a:lumMod val="75000"/>
                  </a:schemeClr>
                </a:solidFill>
              </a:rPr>
              <a:t>Workers Unions</a:t>
            </a:r>
            <a:r>
              <a:rPr lang="en-US" sz="2400" b="1" dirty="0" smtClean="0"/>
              <a:t>.</a:t>
            </a:r>
          </a:p>
          <a:p>
            <a:pPr marL="0" indent="0">
              <a:buNone/>
            </a:pPr>
            <a:r>
              <a:rPr lang="en-US" sz="2400" dirty="0" smtClean="0"/>
              <a:t>Some workers organized into </a:t>
            </a:r>
            <a:r>
              <a:rPr lang="en-US" sz="2400" b="1" dirty="0" smtClean="0">
                <a:solidFill>
                  <a:schemeClr val="accent2">
                    <a:lumMod val="75000"/>
                  </a:schemeClr>
                </a:solidFill>
              </a:rPr>
              <a:t>unions</a:t>
            </a:r>
            <a:r>
              <a:rPr lang="en-US" sz="2400" dirty="0" smtClean="0">
                <a:solidFill>
                  <a:schemeClr val="accent2">
                    <a:lumMod val="75000"/>
                  </a:schemeClr>
                </a:solidFill>
              </a:rPr>
              <a:t> </a:t>
            </a:r>
            <a:r>
              <a:rPr lang="en-US" sz="2400" dirty="0" smtClean="0"/>
              <a:t>and threatened to strike if they did not obtain higher wages and better conditions.  Even those favoring conservative values like </a:t>
            </a:r>
            <a:r>
              <a:rPr lang="en-US" sz="2400" b="1" dirty="0" smtClean="0">
                <a:solidFill>
                  <a:schemeClr val="accent2">
                    <a:lumMod val="75000"/>
                  </a:schemeClr>
                </a:solidFill>
              </a:rPr>
              <a:t>Otto von Bismarck </a:t>
            </a:r>
            <a:r>
              <a:rPr lang="en-US" sz="2400" dirty="0" smtClean="0"/>
              <a:t>in Germany, introduced social reforms, such as social security insurance, in order to win the favor of the working class.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962400"/>
            <a:ext cx="4381500" cy="2628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64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b="1" dirty="0" smtClean="0"/>
              <a:t>Causes of the Industrial Revolution</a:t>
            </a:r>
            <a:endParaRPr lang="en-US" b="1" dirty="0"/>
          </a:p>
        </p:txBody>
      </p:sp>
      <p:sp>
        <p:nvSpPr>
          <p:cNvPr id="3" name="Content Placeholder 2"/>
          <p:cNvSpPr>
            <a:spLocks noGrp="1"/>
          </p:cNvSpPr>
          <p:nvPr>
            <p:ph idx="1"/>
          </p:nvPr>
        </p:nvSpPr>
        <p:spPr>
          <a:xfrm>
            <a:off x="457200" y="1981201"/>
            <a:ext cx="8229600" cy="1524000"/>
          </a:xfrm>
        </p:spPr>
        <p:txBody>
          <a:bodyPr>
            <a:normAutofit/>
          </a:bodyPr>
          <a:lstStyle/>
          <a:p>
            <a:r>
              <a:rPr lang="en-US" sz="2800" dirty="0" smtClean="0"/>
              <a:t>The Industrial Revolution first began in Great Britain in the 1700s.  There were several important factors that made Great Britain ready for the Industrial Revolution: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429000"/>
            <a:ext cx="4343400" cy="3019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199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r>
              <a:rPr lang="en-US" dirty="0"/>
              <a:t>Reform Movements, cont’d.</a:t>
            </a:r>
          </a:p>
        </p:txBody>
      </p:sp>
      <p:sp>
        <p:nvSpPr>
          <p:cNvPr id="3" name="Content Placeholder 2"/>
          <p:cNvSpPr>
            <a:spLocks noGrp="1"/>
          </p:cNvSpPr>
          <p:nvPr>
            <p:ph idx="1"/>
          </p:nvPr>
        </p:nvSpPr>
        <p:spPr>
          <a:xfrm>
            <a:off x="381000" y="1600200"/>
            <a:ext cx="8229600" cy="4876800"/>
          </a:xfrm>
        </p:spPr>
        <p:txBody>
          <a:bodyPr>
            <a:noAutofit/>
          </a:bodyPr>
          <a:lstStyle/>
          <a:p>
            <a:r>
              <a:rPr lang="en-US" sz="2400" b="1" dirty="0" smtClean="0">
                <a:solidFill>
                  <a:schemeClr val="accent2">
                    <a:lumMod val="75000"/>
                  </a:schemeClr>
                </a:solidFill>
              </a:rPr>
              <a:t>Political Reforms</a:t>
            </a:r>
            <a:r>
              <a:rPr lang="en-US" sz="2400" b="1" dirty="0" smtClean="0"/>
              <a:t>.</a:t>
            </a:r>
          </a:p>
          <a:p>
            <a:pPr marL="0" indent="0">
              <a:buNone/>
            </a:pPr>
            <a:r>
              <a:rPr lang="en-US" sz="2400" dirty="0" smtClean="0"/>
              <a:t>The rising middle class of factory owners, merchants, and bankers demanded greater political power.  In Great Britain, the old House of Commons represented the counties and many old towns, known as boroughs.  Many new towns had no representation at all.  The Reform Bill of 1832 gave greater representation in Parliament to the new towns and extended voting rights to the middle class.  Liberals argued these gradual reforms would avoid a revolution.  Later reform bills gradually extended voting rights to the working classes.  By the late 19</a:t>
            </a:r>
            <a:r>
              <a:rPr lang="en-US" sz="2400" baseline="30000" dirty="0" smtClean="0"/>
              <a:t>th</a:t>
            </a:r>
            <a:r>
              <a:rPr lang="en-US" sz="2400" dirty="0" smtClean="0"/>
              <a:t> century, all adult males could vote in Britain, but not women.</a:t>
            </a:r>
            <a:endParaRPr lang="en-US" sz="2400" dirty="0"/>
          </a:p>
        </p:txBody>
      </p:sp>
    </p:spTree>
    <p:extLst>
      <p:ext uri="{BB962C8B-B14F-4D97-AF65-F5344CB8AC3E}">
        <p14:creationId xmlns:p14="http://schemas.microsoft.com/office/powerpoint/2010/main" val="1820872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Marx and the Birth of Communism</a:t>
            </a:r>
            <a:endParaRPr lang="en-US" dirty="0"/>
          </a:p>
        </p:txBody>
      </p:sp>
      <p:sp>
        <p:nvSpPr>
          <p:cNvPr id="3" name="Content Placeholder 2"/>
          <p:cNvSpPr>
            <a:spLocks noGrp="1"/>
          </p:cNvSpPr>
          <p:nvPr>
            <p:ph idx="1"/>
          </p:nvPr>
        </p:nvSpPr>
        <p:spPr>
          <a:xfrm>
            <a:off x="457200" y="1295400"/>
            <a:ext cx="4724400" cy="5257800"/>
          </a:xfrm>
        </p:spPr>
        <p:txBody>
          <a:bodyPr>
            <a:normAutofit/>
          </a:bodyPr>
          <a:lstStyle/>
          <a:p>
            <a:r>
              <a:rPr lang="en-US" sz="2400" dirty="0" smtClean="0"/>
              <a:t>Two critics of the new capitalist system were </a:t>
            </a:r>
            <a:r>
              <a:rPr lang="en-US" sz="2400" b="1" dirty="0" smtClean="0">
                <a:solidFill>
                  <a:schemeClr val="accent2">
                    <a:lumMod val="75000"/>
                  </a:schemeClr>
                </a:solidFill>
              </a:rPr>
              <a:t>Karl Marx </a:t>
            </a:r>
            <a:r>
              <a:rPr lang="en-US" sz="2400" dirty="0" smtClean="0"/>
              <a:t>(1818-1883) and </a:t>
            </a:r>
            <a:r>
              <a:rPr lang="en-US" sz="2400" b="1" dirty="0" smtClean="0">
                <a:solidFill>
                  <a:schemeClr val="accent2">
                    <a:lumMod val="75000"/>
                  </a:schemeClr>
                </a:solidFill>
              </a:rPr>
              <a:t>Friedrich Engels</a:t>
            </a:r>
            <a:r>
              <a:rPr lang="en-US" sz="2400" dirty="0" smtClean="0"/>
              <a:t>.  Their ideas were published in </a:t>
            </a:r>
            <a:r>
              <a:rPr lang="en-US" sz="2400" i="1" dirty="0" smtClean="0"/>
              <a:t>The Communist Manifesto </a:t>
            </a:r>
            <a:r>
              <a:rPr lang="en-US" sz="2400" dirty="0" smtClean="0"/>
              <a:t>(1848).  Marx later wrote </a:t>
            </a:r>
            <a:r>
              <a:rPr lang="en-US" sz="2400" i="1" dirty="0" smtClean="0"/>
              <a:t>Capital</a:t>
            </a:r>
            <a:r>
              <a:rPr lang="en-US" sz="2400" dirty="0" smtClean="0"/>
              <a:t> (1867).  Marx’s ideas became the basis of </a:t>
            </a:r>
            <a:r>
              <a:rPr lang="en-US" sz="2400" b="1" dirty="0" smtClean="0">
                <a:solidFill>
                  <a:schemeClr val="accent2">
                    <a:lumMod val="75000"/>
                  </a:schemeClr>
                </a:solidFill>
              </a:rPr>
              <a:t>Communism</a:t>
            </a:r>
            <a:r>
              <a:rPr lang="en-US" sz="2400" dirty="0" smtClean="0"/>
              <a:t>.  Marx believed that workers created value through their labor.  He believed that business owners used their power to take advantage of workers by taking for themselves most of the value of what workers produced.</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295400"/>
            <a:ext cx="3390900" cy="5086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27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a:bodyPr>
          <a:lstStyle/>
          <a:p>
            <a:r>
              <a:rPr lang="en-US" sz="3600" dirty="0"/>
              <a:t>Marx and the Birth of </a:t>
            </a:r>
            <a:r>
              <a:rPr lang="en-US" sz="3600" dirty="0" smtClean="0"/>
              <a:t>Communism, cont’d</a:t>
            </a:r>
            <a:endParaRPr lang="en-US" sz="3600" dirty="0"/>
          </a:p>
        </p:txBody>
      </p:sp>
      <p:sp>
        <p:nvSpPr>
          <p:cNvPr id="3" name="Content Placeholder 2"/>
          <p:cNvSpPr>
            <a:spLocks noGrp="1"/>
          </p:cNvSpPr>
          <p:nvPr>
            <p:ph idx="1"/>
          </p:nvPr>
        </p:nvSpPr>
        <p:spPr/>
        <p:txBody>
          <a:bodyPr>
            <a:normAutofit/>
          </a:bodyPr>
          <a:lstStyle/>
          <a:p>
            <a:r>
              <a:rPr lang="en-US" sz="2800" dirty="0" smtClean="0"/>
              <a:t>The capitalist, Marx said, only paid workers the minimum they needed to survive.  The rest that they produced, known as the “surplus value,” was kept by the owner for himself.  Over time, owners would get richer and richer, while their workers, known as the </a:t>
            </a:r>
            <a:r>
              <a:rPr lang="en-US" sz="2800" b="1" dirty="0" smtClean="0">
                <a:solidFill>
                  <a:schemeClr val="accent2">
                    <a:lumMod val="75000"/>
                  </a:schemeClr>
                </a:solidFill>
              </a:rPr>
              <a:t>proletariat</a:t>
            </a:r>
            <a:r>
              <a:rPr lang="en-US" sz="2800" dirty="0" smtClean="0"/>
              <a:t>, would get poorer.  Marx predicted that the conditions of workers would become so bad that they would eventually rise up and overthrow their capitalist rulers in a violent revolution.</a:t>
            </a:r>
            <a:endParaRPr lang="en-US" sz="2800" dirty="0"/>
          </a:p>
        </p:txBody>
      </p:sp>
    </p:spTree>
    <p:extLst>
      <p:ext uri="{BB962C8B-B14F-4D97-AF65-F5344CB8AC3E}">
        <p14:creationId xmlns:p14="http://schemas.microsoft.com/office/powerpoint/2010/main" val="3404499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Autofit/>
          </a:bodyPr>
          <a:lstStyle/>
          <a:p>
            <a:r>
              <a:rPr lang="en-US" dirty="0"/>
              <a:t>Marx and the Birth of Communism, cont’d</a:t>
            </a:r>
          </a:p>
        </p:txBody>
      </p:sp>
      <p:sp>
        <p:nvSpPr>
          <p:cNvPr id="3" name="Content Placeholder 2"/>
          <p:cNvSpPr>
            <a:spLocks noGrp="1"/>
          </p:cNvSpPr>
          <p:nvPr>
            <p:ph idx="1"/>
          </p:nvPr>
        </p:nvSpPr>
        <p:spPr>
          <a:xfrm>
            <a:off x="381000" y="1752600"/>
            <a:ext cx="8229600" cy="4572000"/>
          </a:xfrm>
        </p:spPr>
        <p:txBody>
          <a:bodyPr>
            <a:noAutofit/>
          </a:bodyPr>
          <a:lstStyle/>
          <a:p>
            <a:r>
              <a:rPr lang="en-US" sz="2800" dirty="0" smtClean="0"/>
              <a:t>After the revolutions, Marx predicted that workers would establish an equal society and live in perfect harmony.  Marx called this system “Communism.”  In pure Communism, everything would be owned in common.  There would be no private property.  There would also be no classes in a Communist system.  Cooperation would replace competition, allowing everyone’s needs to be met.  During his lifetime, Marx believed that a Communist revolution would soon occur in an industrialized country in Western Europe.</a:t>
            </a:r>
            <a:endParaRPr lang="en-US" sz="2800" dirty="0"/>
          </a:p>
        </p:txBody>
      </p:sp>
    </p:spTree>
    <p:extLst>
      <p:ext uri="{BB962C8B-B14F-4D97-AF65-F5344CB8AC3E}">
        <p14:creationId xmlns:p14="http://schemas.microsoft.com/office/powerpoint/2010/main" val="1276030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Socialism</a:t>
            </a:r>
            <a:endParaRPr lang="en-US" b="1" dirty="0"/>
          </a:p>
        </p:txBody>
      </p:sp>
      <p:sp>
        <p:nvSpPr>
          <p:cNvPr id="3" name="Content Placeholder 2"/>
          <p:cNvSpPr>
            <a:spLocks noGrp="1"/>
          </p:cNvSpPr>
          <p:nvPr>
            <p:ph idx="1"/>
          </p:nvPr>
        </p:nvSpPr>
        <p:spPr>
          <a:xfrm>
            <a:off x="457200" y="2209800"/>
            <a:ext cx="8229600" cy="2362200"/>
          </a:xfrm>
        </p:spPr>
        <p:txBody>
          <a:bodyPr>
            <a:normAutofit/>
          </a:bodyPr>
          <a:lstStyle/>
          <a:p>
            <a:r>
              <a:rPr lang="en-US" sz="2800" dirty="0" smtClean="0"/>
              <a:t>Other critics of the new industrial conditions did not go as far as Marx and Engels.  They did not call for a violent revolution.  These critics were called socialists.  However, they did think it was necessary to improve conditions for workers.</a:t>
            </a:r>
            <a:endParaRPr lang="en-US" sz="2800" dirty="0"/>
          </a:p>
        </p:txBody>
      </p:sp>
    </p:spTree>
    <p:extLst>
      <p:ext uri="{BB962C8B-B14F-4D97-AF65-F5344CB8AC3E}">
        <p14:creationId xmlns:p14="http://schemas.microsoft.com/office/powerpoint/2010/main" val="139579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smtClean="0"/>
              <a:t>Socialism, cont’d</a:t>
            </a:r>
            <a:endParaRPr lang="en-US" dirty="0"/>
          </a:p>
        </p:txBody>
      </p:sp>
      <p:sp>
        <p:nvSpPr>
          <p:cNvPr id="3" name="Content Placeholder 2"/>
          <p:cNvSpPr>
            <a:spLocks noGrp="1"/>
          </p:cNvSpPr>
          <p:nvPr>
            <p:ph idx="1"/>
          </p:nvPr>
        </p:nvSpPr>
        <p:spPr>
          <a:xfrm>
            <a:off x="457200" y="1600200"/>
            <a:ext cx="8229600" cy="4876800"/>
          </a:xfrm>
        </p:spPr>
        <p:txBody>
          <a:bodyPr>
            <a:noAutofit/>
          </a:bodyPr>
          <a:lstStyle/>
          <a:p>
            <a:r>
              <a:rPr lang="en-US" sz="2800" b="1" dirty="0" smtClean="0">
                <a:solidFill>
                  <a:schemeClr val="accent2">
                    <a:lumMod val="75000"/>
                  </a:schemeClr>
                </a:solidFill>
              </a:rPr>
              <a:t>Socialism</a:t>
            </a:r>
            <a:r>
              <a:rPr lang="en-US" sz="2800" dirty="0" smtClean="0">
                <a:solidFill>
                  <a:schemeClr val="accent2">
                    <a:lumMod val="75000"/>
                  </a:schemeClr>
                </a:solidFill>
              </a:rPr>
              <a:t> </a:t>
            </a:r>
            <a:r>
              <a:rPr lang="en-US" sz="2800" dirty="0" smtClean="0"/>
              <a:t>first began in the 1800s as a political movement in response to the injustices of industry and the exploitation of workers.  Many workers had to work long hours for low wages in unsafe conditions.  Socialist reformers preached more state influence, equal rights, and an end to the inhumane treatment of workers.  These reformer believed the best way to safeguard workers would be to pass laws to protect workers and even to have the government own some businesses for the workers’ benefit.  They formed their own socialist political parties across Europe.                                                        </a:t>
            </a:r>
            <a:endParaRPr lang="en-US" sz="2800" dirty="0"/>
          </a:p>
        </p:txBody>
      </p:sp>
    </p:spTree>
    <p:extLst>
      <p:ext uri="{BB962C8B-B14F-4D97-AF65-F5344CB8AC3E}">
        <p14:creationId xmlns:p14="http://schemas.microsoft.com/office/powerpoint/2010/main" val="239895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a:t>Socialism, cont’d</a:t>
            </a:r>
          </a:p>
        </p:txBody>
      </p:sp>
      <p:sp>
        <p:nvSpPr>
          <p:cNvPr id="3" name="Content Placeholder 2"/>
          <p:cNvSpPr>
            <a:spLocks noGrp="1"/>
          </p:cNvSpPr>
          <p:nvPr>
            <p:ph idx="1"/>
          </p:nvPr>
        </p:nvSpPr>
        <p:spPr/>
        <p:txBody>
          <a:bodyPr>
            <a:normAutofit/>
          </a:bodyPr>
          <a:lstStyle/>
          <a:p>
            <a:r>
              <a:rPr lang="en-US" sz="2800" dirty="0" smtClean="0"/>
              <a:t>Socialists disagreed with the Communist belief that workers’ conditions could only  be improved through violent revolution.  Socialists believed that workers could improve their own conditions by political action.  Later socialists argued that the government should own basic industries and also provide essential services, like free schooling, low-cost housing, inexpensive public transportation, and a national health program.</a:t>
            </a:r>
            <a:endParaRPr lang="en-US" sz="2800" dirty="0"/>
          </a:p>
        </p:txBody>
      </p:sp>
    </p:spTree>
    <p:extLst>
      <p:ext uri="{BB962C8B-B14F-4D97-AF65-F5344CB8AC3E}">
        <p14:creationId xmlns:p14="http://schemas.microsoft.com/office/powerpoint/2010/main" val="1186222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b="1" dirty="0" smtClean="0"/>
              <a:t>The Second Industrial Revolution</a:t>
            </a:r>
            <a:endParaRPr lang="en-US" b="1" dirty="0"/>
          </a:p>
        </p:txBody>
      </p:sp>
      <p:sp>
        <p:nvSpPr>
          <p:cNvPr id="3" name="Content Placeholder 2"/>
          <p:cNvSpPr>
            <a:spLocks noGrp="1"/>
          </p:cNvSpPr>
          <p:nvPr>
            <p:ph idx="1"/>
          </p:nvPr>
        </p:nvSpPr>
        <p:spPr>
          <a:xfrm>
            <a:off x="457200" y="1295400"/>
            <a:ext cx="5384800" cy="5029200"/>
          </a:xfrm>
        </p:spPr>
        <p:txBody>
          <a:bodyPr>
            <a:noAutofit/>
          </a:bodyPr>
          <a:lstStyle/>
          <a:p>
            <a:r>
              <a:rPr lang="en-US" sz="2600" dirty="0" smtClean="0"/>
              <a:t>The constant stream of innovation triggered by the Industrial Revolution led to a “Second Industrial Revolution” in the late 19</a:t>
            </a:r>
            <a:r>
              <a:rPr lang="en-US" sz="2600" baseline="30000" dirty="0" smtClean="0"/>
              <a:t>th</a:t>
            </a:r>
            <a:r>
              <a:rPr lang="en-US" sz="2600" dirty="0" smtClean="0"/>
              <a:t> century.  This was based on improvements in the chemical, steel, and petroleum industries, and by the production of electricity. </a:t>
            </a:r>
            <a:r>
              <a:rPr lang="en-US" sz="2600" b="1" dirty="0" smtClean="0"/>
              <a:t> </a:t>
            </a:r>
            <a:r>
              <a:rPr lang="en-US" sz="2600" b="1" dirty="0" smtClean="0">
                <a:solidFill>
                  <a:schemeClr val="accent2">
                    <a:lumMod val="75000"/>
                  </a:schemeClr>
                </a:solidFill>
              </a:rPr>
              <a:t>Thomas Edison </a:t>
            </a:r>
            <a:r>
              <a:rPr lang="en-US" sz="2600" dirty="0" smtClean="0"/>
              <a:t>(1847-1931) developed the phonograph, motion pictures, and the electric light bulb in the 1870s – inventions based on electricity.  </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10937"/>
            <a:ext cx="2844800" cy="4437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448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a:bodyPr>
          <a:lstStyle/>
          <a:p>
            <a:r>
              <a:rPr lang="en-US" sz="3600" dirty="0"/>
              <a:t>The Second Industrial </a:t>
            </a:r>
            <a:r>
              <a:rPr lang="en-US" sz="3600" dirty="0" smtClean="0"/>
              <a:t>Revolution, cont’d</a:t>
            </a:r>
            <a:endParaRPr lang="en-US" sz="3600" dirty="0"/>
          </a:p>
        </p:txBody>
      </p:sp>
      <p:sp>
        <p:nvSpPr>
          <p:cNvPr id="3" name="Content Placeholder 2"/>
          <p:cNvSpPr>
            <a:spLocks noGrp="1"/>
          </p:cNvSpPr>
          <p:nvPr>
            <p:ph idx="1"/>
          </p:nvPr>
        </p:nvSpPr>
        <p:spPr>
          <a:xfrm>
            <a:off x="1066800" y="1421911"/>
            <a:ext cx="4843054" cy="864089"/>
          </a:xfrm>
        </p:spPr>
        <p:txBody>
          <a:bodyPr>
            <a:noAutofit/>
          </a:bodyPr>
          <a:lstStyle/>
          <a:p>
            <a:r>
              <a:rPr lang="en-US" sz="2300" b="1" dirty="0">
                <a:solidFill>
                  <a:schemeClr val="accent2">
                    <a:lumMod val="75000"/>
                  </a:schemeClr>
                </a:solidFill>
              </a:rPr>
              <a:t>Alexander Graham Bell </a:t>
            </a:r>
            <a:r>
              <a:rPr lang="en-US" sz="2300" dirty="0"/>
              <a:t>invented the telephone in 1876</a:t>
            </a:r>
            <a:r>
              <a:rPr lang="en-US" sz="2300" dirty="0" smtClean="0"/>
              <a:t>.</a:t>
            </a:r>
          </a:p>
        </p:txBody>
      </p:sp>
      <p:sp>
        <p:nvSpPr>
          <p:cNvPr id="4" name="TextBox 3"/>
          <p:cNvSpPr txBox="1"/>
          <p:nvPr/>
        </p:nvSpPr>
        <p:spPr>
          <a:xfrm>
            <a:off x="3041468" y="4079906"/>
            <a:ext cx="6102532" cy="2569934"/>
          </a:xfrm>
          <a:prstGeom prst="rect">
            <a:avLst/>
          </a:prstGeom>
          <a:noFill/>
        </p:spPr>
        <p:txBody>
          <a:bodyPr wrap="square" rtlCol="0">
            <a:spAutoFit/>
          </a:bodyPr>
          <a:lstStyle/>
          <a:p>
            <a:pPr marL="285750" indent="-285750">
              <a:buFont typeface="Wingdings" pitchFamily="2" charset="2"/>
              <a:buChar char="§"/>
            </a:pPr>
            <a:r>
              <a:rPr lang="en-US" sz="2300" dirty="0"/>
              <a:t>Other inventors developed internal combustion engine – an engine running on petroleum-based gasoline.  Scientists like Polish-born  </a:t>
            </a:r>
            <a:r>
              <a:rPr lang="en-US" sz="2300" b="1" dirty="0">
                <a:solidFill>
                  <a:schemeClr val="accent2">
                    <a:lumMod val="75000"/>
                  </a:schemeClr>
                </a:solidFill>
              </a:rPr>
              <a:t>Marie Curie </a:t>
            </a:r>
            <a:r>
              <a:rPr lang="en-US" sz="2300" dirty="0"/>
              <a:t>(1867-1934) also started studying radioactivity.  She became the first woman to win a Nobel Prize for her discovery of radium</a:t>
            </a:r>
            <a:r>
              <a:rPr lang="en-US" sz="2300" dirty="0" smtClean="0"/>
              <a:t>.</a:t>
            </a:r>
            <a:endParaRPr lang="en-US" sz="2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734" y="1104285"/>
            <a:ext cx="2305050" cy="29212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34" y="3200400"/>
            <a:ext cx="2819400" cy="3414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87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r>
              <a:rPr lang="en-US" b="1" dirty="0" smtClean="0"/>
              <a:t>The Impact of Industry on Nationalism</a:t>
            </a:r>
            <a:endParaRPr lang="en-US" b="1" dirty="0"/>
          </a:p>
        </p:txBody>
      </p:sp>
      <p:sp>
        <p:nvSpPr>
          <p:cNvPr id="3" name="Content Placeholder 2"/>
          <p:cNvSpPr>
            <a:spLocks noGrp="1"/>
          </p:cNvSpPr>
          <p:nvPr>
            <p:ph idx="1"/>
          </p:nvPr>
        </p:nvSpPr>
        <p:spPr>
          <a:xfrm>
            <a:off x="457200" y="1676400"/>
            <a:ext cx="8229600" cy="4800600"/>
          </a:xfrm>
        </p:spPr>
        <p:txBody>
          <a:bodyPr>
            <a:noAutofit/>
          </a:bodyPr>
          <a:lstStyle/>
          <a:p>
            <a:r>
              <a:rPr lang="en-US" sz="2700" dirty="0" smtClean="0"/>
              <a:t>In the last chapter, you learned how the French Revolution and Napoleon unleashed the forces of nationalism.  In the first half of the 19</a:t>
            </a:r>
            <a:r>
              <a:rPr lang="en-US" sz="2700" baseline="30000" dirty="0" smtClean="0"/>
              <a:t>th</a:t>
            </a:r>
            <a:r>
              <a:rPr lang="en-US" sz="2700" dirty="0" smtClean="0"/>
              <a:t> century, conservative statesmen, like Prince Metternich managed to contain nationalist forces.  Industrialization strengthened the power of the middle classes, who demanded national independence and unity in many places across Europe.  Business leaders especially hoped to benefit from unified national markets.  Skillful politicians and journalists also channeled worker discontent into nationalism.</a:t>
            </a:r>
            <a:endParaRPr lang="en-US" sz="2700" dirty="0"/>
          </a:p>
        </p:txBody>
      </p:sp>
    </p:spTree>
    <p:extLst>
      <p:ext uri="{BB962C8B-B14F-4D97-AF65-F5344CB8AC3E}">
        <p14:creationId xmlns:p14="http://schemas.microsoft.com/office/powerpoint/2010/main" val="3453707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a:bodyPr>
          <a:lstStyle/>
          <a:p>
            <a:r>
              <a:rPr lang="en-US" dirty="0" smtClean="0"/>
              <a:t>Pre-Conditions for Industrialization</a:t>
            </a:r>
            <a:endParaRPr lang="en-US" dirty="0"/>
          </a:p>
        </p:txBody>
      </p:sp>
      <p:sp>
        <p:nvSpPr>
          <p:cNvPr id="3" name="Content Placeholder 2"/>
          <p:cNvSpPr>
            <a:spLocks noGrp="1"/>
          </p:cNvSpPr>
          <p:nvPr>
            <p:ph idx="1"/>
          </p:nvPr>
        </p:nvSpPr>
        <p:spPr>
          <a:xfrm>
            <a:off x="304800" y="1371600"/>
            <a:ext cx="8382000" cy="4754563"/>
          </a:xfrm>
        </p:spPr>
        <p:txBody>
          <a:bodyPr>
            <a:normAutofit/>
          </a:bodyPr>
          <a:lstStyle/>
          <a:p>
            <a:r>
              <a:rPr lang="en-US" b="1" dirty="0" smtClean="0">
                <a:solidFill>
                  <a:schemeClr val="accent2">
                    <a:lumMod val="75000"/>
                  </a:schemeClr>
                </a:solidFill>
              </a:rPr>
              <a:t>Geographical Advantages</a:t>
            </a:r>
          </a:p>
          <a:p>
            <a:pPr marL="0" indent="0">
              <a:buNone/>
            </a:pPr>
            <a:r>
              <a:rPr lang="en-US" dirty="0" smtClean="0"/>
              <a:t>Great Britain had many harbors and </a:t>
            </a:r>
          </a:p>
          <a:p>
            <a:pPr marL="0" indent="0">
              <a:buNone/>
            </a:pPr>
            <a:r>
              <a:rPr lang="en-US" dirty="0" smtClean="0"/>
              <a:t>rivers, and plentiful coal.  As an island,</a:t>
            </a:r>
          </a:p>
          <a:p>
            <a:pPr marL="0" indent="0">
              <a:buNone/>
            </a:pPr>
            <a:r>
              <a:rPr lang="en-US" dirty="0" smtClean="0"/>
              <a:t> it was protected from invasion, close</a:t>
            </a:r>
          </a:p>
          <a:p>
            <a:pPr marL="0" indent="0">
              <a:buNone/>
            </a:pPr>
            <a:r>
              <a:rPr lang="en-US" dirty="0" smtClean="0"/>
              <a:t> to European markets, and well-located</a:t>
            </a:r>
          </a:p>
          <a:p>
            <a:pPr marL="0" indent="0">
              <a:buNone/>
            </a:pPr>
            <a:r>
              <a:rPr lang="en-US" dirty="0" smtClean="0"/>
              <a:t> for trade with other areas.</a:t>
            </a:r>
          </a:p>
          <a:p>
            <a:pPr marL="0" indent="0">
              <a:buNone/>
            </a:pPr>
            <a:endParaRPr lang="en-US" dirty="0" smtClean="0"/>
          </a:p>
          <a:p>
            <a:r>
              <a:rPr lang="en-US" b="1" dirty="0" smtClean="0">
                <a:solidFill>
                  <a:schemeClr val="accent2">
                    <a:lumMod val="75000"/>
                  </a:schemeClr>
                </a:solidFill>
              </a:rPr>
              <a:t>Transportation and Communications</a:t>
            </a:r>
          </a:p>
          <a:p>
            <a:pPr marL="0" indent="0">
              <a:buNone/>
            </a:pPr>
            <a:r>
              <a:rPr lang="en-US" dirty="0" smtClean="0"/>
              <a:t>Great Britain had a well-developed coastal trade, canals, port towns, an excellent postal service, daily newspapers, and the most powerful navy in the world.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295400"/>
            <a:ext cx="4453647"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687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b="1" dirty="0" smtClean="0"/>
              <a:t>The Unification of Italy and Germany</a:t>
            </a:r>
            <a:endParaRPr lang="en-US" b="1" dirty="0"/>
          </a:p>
        </p:txBody>
      </p:sp>
      <p:sp>
        <p:nvSpPr>
          <p:cNvPr id="3" name="Content Placeholder 2"/>
          <p:cNvSpPr>
            <a:spLocks noGrp="1"/>
          </p:cNvSpPr>
          <p:nvPr>
            <p:ph idx="1"/>
          </p:nvPr>
        </p:nvSpPr>
        <p:spPr>
          <a:xfrm>
            <a:off x="457200" y="1981201"/>
            <a:ext cx="8229600" cy="1676400"/>
          </a:xfrm>
        </p:spPr>
        <p:txBody>
          <a:bodyPr>
            <a:normAutofit/>
          </a:bodyPr>
          <a:lstStyle/>
          <a:p>
            <a:r>
              <a:rPr lang="en-US" sz="2400" dirty="0" smtClean="0"/>
              <a:t>Following the failure of the Revolutions of 1848 in Italy and Germany, statesmen like Count Cavour in Italy and Otto von Bismarck in Germany managed to unify their nations through skillful diplomacy and the use of force.</a:t>
            </a:r>
            <a:endParaRPr lang="en-US" sz="2400" dirty="0"/>
          </a:p>
        </p:txBody>
      </p:sp>
    </p:spTree>
    <p:extLst>
      <p:ext uri="{BB962C8B-B14F-4D97-AF65-F5344CB8AC3E}">
        <p14:creationId xmlns:p14="http://schemas.microsoft.com/office/powerpoint/2010/main" val="3196012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b="1" dirty="0" smtClean="0"/>
              <a:t>Italy (1859-1860)</a:t>
            </a:r>
            <a:endParaRPr lang="en-US" b="1" dirty="0"/>
          </a:p>
        </p:txBody>
      </p:sp>
      <p:sp>
        <p:nvSpPr>
          <p:cNvPr id="3" name="Content Placeholder 2"/>
          <p:cNvSpPr>
            <a:spLocks noGrp="1"/>
          </p:cNvSpPr>
          <p:nvPr>
            <p:ph idx="1"/>
          </p:nvPr>
        </p:nvSpPr>
        <p:spPr>
          <a:xfrm>
            <a:off x="457200" y="1371600"/>
            <a:ext cx="8229600" cy="4144963"/>
          </a:xfrm>
        </p:spPr>
        <p:txBody>
          <a:bodyPr>
            <a:normAutofit/>
          </a:bodyPr>
          <a:lstStyle/>
          <a:p>
            <a:r>
              <a:rPr lang="en-US" sz="2400" dirty="0" smtClean="0"/>
              <a:t>For centuries, Italy had consisted of a number of smaller states.  Nationalists called for a unification of Italy into a single country.  Count </a:t>
            </a:r>
            <a:r>
              <a:rPr lang="en-US" sz="2400" b="1" dirty="0" err="1" smtClean="0">
                <a:solidFill>
                  <a:schemeClr val="accent2">
                    <a:lumMod val="75000"/>
                  </a:schemeClr>
                </a:solidFill>
              </a:rPr>
              <a:t>Camillo</a:t>
            </a:r>
            <a:r>
              <a:rPr lang="en-US" sz="2400" b="1" dirty="0" smtClean="0">
                <a:solidFill>
                  <a:schemeClr val="accent2">
                    <a:lumMod val="75000"/>
                  </a:schemeClr>
                </a:solidFill>
              </a:rPr>
              <a:t> di Cavour </a:t>
            </a:r>
            <a:r>
              <a:rPr lang="en-US" sz="2400" dirty="0" smtClean="0"/>
              <a:t>(1810-1861) was Prime Minister of the state of Piedmont in Northern Italy.  He became famous by writing an essay on railroads.  In the new industrial age, railroads could help unite Italy economically.  Cavour enlisted French support to defeat Austria, driving the Austrians out of Northern Italy.  Cavour next annexed Northern and Central Italy to the Kingdom of Piedmont.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343400"/>
            <a:ext cx="2895600" cy="2355088"/>
          </a:xfrm>
          <a:prstGeom prst="rect">
            <a:avLst/>
          </a:prstGeom>
          <a:ln>
            <a:noFill/>
          </a:ln>
          <a:effectLst>
            <a:softEdge rad="112500"/>
          </a:effectLst>
        </p:spPr>
      </p:pic>
    </p:spTree>
    <p:extLst>
      <p:ext uri="{BB962C8B-B14F-4D97-AF65-F5344CB8AC3E}">
        <p14:creationId xmlns:p14="http://schemas.microsoft.com/office/powerpoint/2010/main" val="127854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Italy (1859-1860</a:t>
            </a:r>
            <a:r>
              <a:rPr lang="en-US" dirty="0" smtClean="0"/>
              <a:t>), cont’d</a:t>
            </a:r>
            <a:endParaRPr lang="en-US" dirty="0"/>
          </a:p>
        </p:txBody>
      </p:sp>
      <p:sp>
        <p:nvSpPr>
          <p:cNvPr id="3" name="Content Placeholder 2"/>
          <p:cNvSpPr>
            <a:spLocks noGrp="1"/>
          </p:cNvSpPr>
          <p:nvPr>
            <p:ph idx="1"/>
          </p:nvPr>
        </p:nvSpPr>
        <p:spPr>
          <a:xfrm>
            <a:off x="457200" y="1981200"/>
            <a:ext cx="4267200" cy="4144963"/>
          </a:xfrm>
        </p:spPr>
        <p:txBody>
          <a:bodyPr>
            <a:normAutofit fontScale="92500" lnSpcReduction="20000"/>
          </a:bodyPr>
          <a:lstStyle/>
          <a:p>
            <a:r>
              <a:rPr lang="en-US" sz="2800" dirty="0" smtClean="0"/>
              <a:t>The nationalist leader </a:t>
            </a:r>
            <a:r>
              <a:rPr lang="en-US" sz="2800" b="1" dirty="0" smtClean="0">
                <a:solidFill>
                  <a:schemeClr val="accent2">
                    <a:lumMod val="75000"/>
                  </a:schemeClr>
                </a:solidFill>
              </a:rPr>
              <a:t>Giuseppe Garibaldi</a:t>
            </a:r>
            <a:r>
              <a:rPr lang="en-US" sz="2800" dirty="0" smtClean="0"/>
              <a:t>, along with his secret revolutionary society, overthrew the unpopular Kingdom of the Two </a:t>
            </a:r>
            <a:r>
              <a:rPr lang="en-US" sz="2800" dirty="0" err="1" smtClean="0"/>
              <a:t>Sicilies</a:t>
            </a:r>
            <a:r>
              <a:rPr lang="en-US" sz="2800" dirty="0" smtClean="0"/>
              <a:t> (</a:t>
            </a:r>
            <a:r>
              <a:rPr lang="en-US" sz="2800" i="1" dirty="0" smtClean="0"/>
              <a:t>Naples</a:t>
            </a:r>
            <a:r>
              <a:rPr lang="en-US" sz="2800" dirty="0" smtClean="0"/>
              <a:t>).  Garibaldi agreed to join this area to Cavour’s enlarged Piedmont.  By 1860, Italy had become a united nation.  The ruler of Piedmont became the first King of Italy.</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447800"/>
            <a:ext cx="3429000" cy="4555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781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b="1" dirty="0" smtClean="0"/>
              <a:t>Germany (1863-1871)</a:t>
            </a:r>
            <a:endParaRPr lang="en-US" b="1" dirty="0"/>
          </a:p>
        </p:txBody>
      </p:sp>
      <p:sp>
        <p:nvSpPr>
          <p:cNvPr id="3" name="Content Placeholder 2"/>
          <p:cNvSpPr>
            <a:spLocks noGrp="1"/>
          </p:cNvSpPr>
          <p:nvPr>
            <p:ph idx="1"/>
          </p:nvPr>
        </p:nvSpPr>
        <p:spPr/>
        <p:txBody>
          <a:bodyPr>
            <a:normAutofit/>
          </a:bodyPr>
          <a:lstStyle/>
          <a:p>
            <a:r>
              <a:rPr lang="en-US" sz="2400" dirty="0" smtClean="0"/>
              <a:t>Like Italy, Germany still consisted of a number of smaller states.  Chief rivals for the leadership of </a:t>
            </a:r>
            <a:r>
              <a:rPr lang="en-US" sz="2400" dirty="0"/>
              <a:t>G</a:t>
            </a:r>
            <a:r>
              <a:rPr lang="en-US" sz="2400" dirty="0" smtClean="0"/>
              <a:t>ermany were the two largest German states – Prussia and Austria.  Austria contained many non-German lands and people.  The leaders of Austria did not want to see Germany united, since Austria could not bring its non-German territories into Germany. </a:t>
            </a:r>
            <a:endParaRPr lang="en-US" sz="2400" dirty="0"/>
          </a:p>
        </p:txBody>
      </p:sp>
    </p:spTree>
    <p:extLst>
      <p:ext uri="{BB962C8B-B14F-4D97-AF65-F5344CB8AC3E}">
        <p14:creationId xmlns:p14="http://schemas.microsoft.com/office/powerpoint/2010/main" val="407938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Germany (1863-1871</a:t>
            </a:r>
            <a:r>
              <a:rPr lang="en-US" dirty="0" smtClean="0"/>
              <a:t>), cont’d</a:t>
            </a:r>
            <a:endParaRPr lang="en-US" dirty="0"/>
          </a:p>
        </p:txBody>
      </p:sp>
      <p:sp>
        <p:nvSpPr>
          <p:cNvPr id="3" name="Content Placeholder 2"/>
          <p:cNvSpPr>
            <a:spLocks noGrp="1"/>
          </p:cNvSpPr>
          <p:nvPr>
            <p:ph idx="1"/>
          </p:nvPr>
        </p:nvSpPr>
        <p:spPr/>
        <p:txBody>
          <a:bodyPr>
            <a:normAutofit/>
          </a:bodyPr>
          <a:lstStyle/>
          <a:p>
            <a:r>
              <a:rPr lang="en-US" dirty="0" smtClean="0"/>
              <a:t>Economics strengthened Prussia’s hand.  Prussia organized the German states into a customs union (known as </a:t>
            </a:r>
            <a:r>
              <a:rPr lang="en-US" i="1" dirty="0" smtClean="0"/>
              <a:t>Zollverein</a:t>
            </a:r>
            <a:r>
              <a:rPr lang="en-US" dirty="0" smtClean="0"/>
              <a:t>).  Other German states adapted their economies to Prussia.  Then Prussia’s Chancellor, </a:t>
            </a:r>
            <a:r>
              <a:rPr lang="en-US" b="1" dirty="0" smtClean="0">
                <a:solidFill>
                  <a:schemeClr val="accent2">
                    <a:lumMod val="75000"/>
                  </a:schemeClr>
                </a:solidFill>
              </a:rPr>
              <a:t>Otto von Bismarck</a:t>
            </a:r>
            <a:r>
              <a:rPr lang="en-US" dirty="0" smtClean="0"/>
              <a:t>, followed a policy of “</a:t>
            </a:r>
            <a:r>
              <a:rPr lang="en-US" b="1" dirty="0" smtClean="0">
                <a:solidFill>
                  <a:schemeClr val="accent2">
                    <a:lumMod val="75000"/>
                  </a:schemeClr>
                </a:solidFill>
              </a:rPr>
              <a:t>blood and iron</a:t>
            </a:r>
            <a:r>
              <a:rPr lang="en-US" dirty="0" smtClean="0"/>
              <a:t>” to unite Germany.  Liberals failed to unite the German states in 1848; now Bismarck achieved unification through Prussia’s economic and military power.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886200"/>
            <a:ext cx="4381500" cy="2628900"/>
          </a:xfrm>
          <a:prstGeom prst="rect">
            <a:avLst/>
          </a:prstGeom>
          <a:ln>
            <a:noFill/>
          </a:ln>
          <a:effectLst>
            <a:softEdge rad="112500"/>
          </a:effectLst>
        </p:spPr>
      </p:pic>
    </p:spTree>
    <p:extLst>
      <p:ext uri="{BB962C8B-B14F-4D97-AF65-F5344CB8AC3E}">
        <p14:creationId xmlns:p14="http://schemas.microsoft.com/office/powerpoint/2010/main" val="3896657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Germany (1863-1871), cont’d</a:t>
            </a:r>
          </a:p>
        </p:txBody>
      </p:sp>
      <p:sp>
        <p:nvSpPr>
          <p:cNvPr id="3" name="Content Placeholder 2"/>
          <p:cNvSpPr>
            <a:spLocks noGrp="1"/>
          </p:cNvSpPr>
          <p:nvPr>
            <p:ph idx="1"/>
          </p:nvPr>
        </p:nvSpPr>
        <p:spPr>
          <a:xfrm>
            <a:off x="457200" y="1600201"/>
            <a:ext cx="8229600" cy="2057400"/>
          </a:xfrm>
        </p:spPr>
        <p:txBody>
          <a:bodyPr>
            <a:normAutofit/>
          </a:bodyPr>
          <a:lstStyle/>
          <a:p>
            <a:r>
              <a:rPr lang="en-US" sz="2400" dirty="0" smtClean="0"/>
              <a:t>Prussia had industrialized faster than Austria and France.  Bismarck combined skillful diplomacy and Prussian military might to achieve German unification.  Prussian military leaders made use of new technologies, like the railroad and the rifle, to build the most powerful army in Europe.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581400"/>
            <a:ext cx="42672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6321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685800"/>
            <a:ext cx="8229600" cy="685800"/>
          </a:xfrm>
        </p:spPr>
        <p:txBody>
          <a:bodyPr/>
          <a:lstStyle/>
          <a:p>
            <a:r>
              <a:rPr lang="en-US" dirty="0"/>
              <a:t>Germany (1863-1871), cont’d</a:t>
            </a:r>
          </a:p>
        </p:txBody>
      </p:sp>
      <p:sp>
        <p:nvSpPr>
          <p:cNvPr id="3" name="Content Placeholder 2"/>
          <p:cNvSpPr>
            <a:spLocks noGrp="1"/>
          </p:cNvSpPr>
          <p:nvPr>
            <p:ph idx="1"/>
          </p:nvPr>
        </p:nvSpPr>
        <p:spPr>
          <a:xfrm>
            <a:off x="473529" y="1447801"/>
            <a:ext cx="8229600" cy="1371600"/>
          </a:xfrm>
        </p:spPr>
        <p:txBody>
          <a:bodyPr>
            <a:normAutofit/>
          </a:bodyPr>
          <a:lstStyle/>
          <a:p>
            <a:r>
              <a:rPr lang="en-US" sz="2400" dirty="0" smtClean="0"/>
              <a:t>After a series of successful wars against Denmark, Austria, and France, Germany was finally united in 1871.  The King of Prussia became </a:t>
            </a:r>
            <a:r>
              <a:rPr lang="en-US" sz="2400" b="1" dirty="0" smtClean="0"/>
              <a:t>Kaiser</a:t>
            </a:r>
            <a:r>
              <a:rPr lang="en-US" sz="2400" dirty="0" smtClean="0"/>
              <a:t> (</a:t>
            </a:r>
            <a:r>
              <a:rPr lang="en-US" sz="2400" i="1" dirty="0" smtClean="0"/>
              <a:t>emperor</a:t>
            </a:r>
            <a:r>
              <a:rPr lang="en-US" sz="2400" dirty="0" smtClean="0"/>
              <a:t>) of Germany.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851" y="2743200"/>
            <a:ext cx="4876800" cy="3904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40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pPr algn="ctr"/>
            <a:r>
              <a:rPr lang="en-US" sz="4000" b="1" dirty="0" smtClean="0"/>
              <a:t>Industrial Revolution - Summarized</a:t>
            </a:r>
            <a:endParaRPr lang="en-US" sz="4000" b="1" dirty="0"/>
          </a:p>
        </p:txBody>
      </p:sp>
      <p:pic>
        <p:nvPicPr>
          <p:cNvPr id="4" name="Flocabulary - Industrial Revolu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0600" y="1219200"/>
            <a:ext cx="7212909" cy="5410200"/>
          </a:xfrm>
        </p:spPr>
      </p:pic>
    </p:spTree>
    <p:extLst>
      <p:ext uri="{BB962C8B-B14F-4D97-AF65-F5344CB8AC3E}">
        <p14:creationId xmlns:p14="http://schemas.microsoft.com/office/powerpoint/2010/main" val="812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a:bodyPr>
          <a:lstStyle/>
          <a:p>
            <a:r>
              <a:rPr lang="en-US" sz="3600" dirty="0"/>
              <a:t>Pre-Conditions for </a:t>
            </a:r>
            <a:r>
              <a:rPr lang="en-US" sz="3600" dirty="0" smtClean="0"/>
              <a:t>Industrialization, cont’d</a:t>
            </a:r>
            <a:endParaRPr lang="en-US" sz="3600" dirty="0"/>
          </a:p>
        </p:txBody>
      </p:sp>
      <p:sp>
        <p:nvSpPr>
          <p:cNvPr id="3" name="Content Placeholder 2"/>
          <p:cNvSpPr>
            <a:spLocks noGrp="1"/>
          </p:cNvSpPr>
          <p:nvPr>
            <p:ph idx="1"/>
          </p:nvPr>
        </p:nvSpPr>
        <p:spPr>
          <a:xfrm>
            <a:off x="457200" y="1295400"/>
            <a:ext cx="8229600" cy="5257800"/>
          </a:xfrm>
        </p:spPr>
        <p:txBody>
          <a:bodyPr>
            <a:noAutofit/>
          </a:bodyPr>
          <a:lstStyle/>
          <a:p>
            <a:r>
              <a:rPr lang="en-US" sz="2400" b="1" dirty="0" smtClean="0">
                <a:solidFill>
                  <a:schemeClr val="accent2">
                    <a:lumMod val="75000"/>
                  </a:schemeClr>
                </a:solidFill>
              </a:rPr>
              <a:t>Large Colonial Empire</a:t>
            </a:r>
          </a:p>
          <a:p>
            <a:pPr marL="0" indent="0">
              <a:buNone/>
            </a:pPr>
            <a:r>
              <a:rPr lang="en-US" sz="2400" dirty="0" smtClean="0"/>
              <a:t>Britain’s far-flung colonial empire brought valuable raw materials to her ports.  Running a colonial empire contributed to the development of sophisticated financial and commercial skills.</a:t>
            </a:r>
          </a:p>
          <a:p>
            <a:r>
              <a:rPr lang="en-US" sz="2400" b="1" dirty="0" smtClean="0">
                <a:solidFill>
                  <a:schemeClr val="accent2">
                    <a:lumMod val="75000"/>
                  </a:schemeClr>
                </a:solidFill>
              </a:rPr>
              <a:t>Powerful Middle Class</a:t>
            </a:r>
          </a:p>
          <a:p>
            <a:pPr marL="0" indent="0">
              <a:buNone/>
            </a:pPr>
            <a:r>
              <a:rPr lang="en-US" sz="2400" dirty="0" smtClean="0"/>
              <a:t>A large and powerful middle class participated in government and promoted free enterprise and economic improvement.  They brought together capital, labor, and new industrial inventions.</a:t>
            </a:r>
          </a:p>
          <a:p>
            <a:r>
              <a:rPr lang="en-US" sz="2400" b="1" dirty="0" smtClean="0">
                <a:solidFill>
                  <a:schemeClr val="accent2">
                    <a:lumMod val="75000"/>
                  </a:schemeClr>
                </a:solidFill>
              </a:rPr>
              <a:t>Agricultural Improvements</a:t>
            </a:r>
          </a:p>
          <a:p>
            <a:pPr marL="0" indent="0">
              <a:buNone/>
            </a:pPr>
            <a:r>
              <a:rPr lang="en-US" sz="2400" dirty="0" smtClean="0"/>
              <a:t>British farmers used scientific methods to boost productivity, such as enclosing common lands, rotating crops, and careful animal breeding.  Fewer people were needed to work on farms.</a:t>
            </a:r>
            <a:endParaRPr lang="en-US" sz="2400" dirty="0"/>
          </a:p>
        </p:txBody>
      </p:sp>
    </p:spTree>
    <p:extLst>
      <p:ext uri="{BB962C8B-B14F-4D97-AF65-F5344CB8AC3E}">
        <p14:creationId xmlns:p14="http://schemas.microsoft.com/office/powerpoint/2010/main" val="262020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sz="3600" dirty="0"/>
              <a:t>Causes of the Industrial </a:t>
            </a:r>
            <a:r>
              <a:rPr lang="en-US" sz="3600" dirty="0" smtClean="0"/>
              <a:t>Revolution, cont’d</a:t>
            </a:r>
            <a:endParaRPr lang="en-US" sz="3600" dirty="0"/>
          </a:p>
        </p:txBody>
      </p:sp>
      <p:sp>
        <p:nvSpPr>
          <p:cNvPr id="3" name="Content Placeholder 2"/>
          <p:cNvSpPr>
            <a:spLocks noGrp="1"/>
          </p:cNvSpPr>
          <p:nvPr>
            <p:ph idx="1"/>
          </p:nvPr>
        </p:nvSpPr>
        <p:spPr/>
        <p:txBody>
          <a:bodyPr>
            <a:normAutofit/>
          </a:bodyPr>
          <a:lstStyle/>
          <a:p>
            <a:r>
              <a:rPr lang="en-US" sz="2800" dirty="0" smtClean="0"/>
              <a:t>With its favorable geography,  colonial empire, political stability, global trade, prosperous agriculture, and thriving middle class, Britain was ready for something dramatic to happen in its economy.  Advances in science also helped set the stage.  Inventors and business owners took a “scientific approach” to solving problems.  Because of scientific advances, British manufacturers had technical skills to build new machines.</a:t>
            </a:r>
            <a:endParaRPr lang="en-US" sz="2800" dirty="0"/>
          </a:p>
        </p:txBody>
      </p:sp>
    </p:spTree>
    <p:extLst>
      <p:ext uri="{BB962C8B-B14F-4D97-AF65-F5344CB8AC3E}">
        <p14:creationId xmlns:p14="http://schemas.microsoft.com/office/powerpoint/2010/main" val="272683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a:bodyPr>
          <a:lstStyle/>
          <a:p>
            <a:r>
              <a:rPr lang="en-US" dirty="0" smtClean="0"/>
              <a:t>Innovations in Textile Manufacturing</a:t>
            </a:r>
            <a:endParaRPr lang="en-US" dirty="0"/>
          </a:p>
        </p:txBody>
      </p:sp>
      <p:sp>
        <p:nvSpPr>
          <p:cNvPr id="3" name="Content Placeholder 2"/>
          <p:cNvSpPr>
            <a:spLocks noGrp="1"/>
          </p:cNvSpPr>
          <p:nvPr>
            <p:ph idx="1"/>
          </p:nvPr>
        </p:nvSpPr>
        <p:spPr>
          <a:xfrm>
            <a:off x="457200" y="1295401"/>
            <a:ext cx="8229600" cy="2667000"/>
          </a:xfrm>
        </p:spPr>
        <p:txBody>
          <a:bodyPr>
            <a:normAutofit/>
          </a:bodyPr>
          <a:lstStyle/>
          <a:p>
            <a:r>
              <a:rPr lang="en-US" dirty="0" smtClean="0"/>
              <a:t>A series of British inventions then triggered the Industrial Revolution.  Advances in science helped inventors take a practical approach to problems.  The revolution began in textiles and spread to other fields.  For centuries, cotton and wool were pulled and twisted on a spinning wheel to make thread or yarn.  The </a:t>
            </a:r>
            <a:r>
              <a:rPr lang="en-US" b="1" dirty="0" smtClean="0">
                <a:solidFill>
                  <a:schemeClr val="accent2">
                    <a:lumMod val="75000"/>
                  </a:schemeClr>
                </a:solidFill>
              </a:rPr>
              <a:t>spinning jenny </a:t>
            </a:r>
            <a:r>
              <a:rPr lang="en-US" dirty="0" smtClean="0"/>
              <a:t>(1764) used a single wheel to control several spindles at a time.  This replaced the single spindle  on conventional spinning wheels.  This allowed many threads to be spun at once.  Larger quantities of threads could soon be made quickly and inexpensively.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794" y="3962400"/>
            <a:ext cx="4800600" cy="2506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399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Autofit/>
          </a:bodyPr>
          <a:lstStyle/>
          <a:p>
            <a:r>
              <a:rPr lang="en-US" sz="3200" dirty="0"/>
              <a:t>Innovations in Textile </a:t>
            </a:r>
            <a:r>
              <a:rPr lang="en-US" sz="3200" dirty="0" smtClean="0"/>
              <a:t>Manufacturing, cont’d</a:t>
            </a:r>
            <a:endParaRPr lang="en-US" sz="3200" dirty="0"/>
          </a:p>
        </p:txBody>
      </p:sp>
      <p:sp>
        <p:nvSpPr>
          <p:cNvPr id="3" name="Content Placeholder 2"/>
          <p:cNvSpPr>
            <a:spLocks noGrp="1"/>
          </p:cNvSpPr>
          <p:nvPr>
            <p:ph idx="1"/>
          </p:nvPr>
        </p:nvSpPr>
        <p:spPr>
          <a:xfrm>
            <a:off x="457200" y="1371600"/>
            <a:ext cx="8229600" cy="3047999"/>
          </a:xfrm>
        </p:spPr>
        <p:txBody>
          <a:bodyPr>
            <a:noAutofit/>
          </a:bodyPr>
          <a:lstStyle/>
          <a:p>
            <a:r>
              <a:rPr lang="en-US" sz="2400" dirty="0" smtClean="0"/>
              <a:t>Other similar inventions improved both spinning  and weaving.  </a:t>
            </a:r>
            <a:r>
              <a:rPr lang="en-US" sz="2400" b="1" dirty="0" smtClean="0">
                <a:solidFill>
                  <a:schemeClr val="accent2">
                    <a:lumMod val="75000"/>
                  </a:schemeClr>
                </a:solidFill>
              </a:rPr>
              <a:t>James Watt</a:t>
            </a:r>
            <a:r>
              <a:rPr lang="en-US" sz="2400" dirty="0" smtClean="0"/>
              <a:t>, a Scottish inventor, improved the </a:t>
            </a:r>
            <a:r>
              <a:rPr lang="en-US" sz="2400" b="1" dirty="0" smtClean="0">
                <a:solidFill>
                  <a:schemeClr val="accent2">
                    <a:lumMod val="75000"/>
                  </a:schemeClr>
                </a:solidFill>
              </a:rPr>
              <a:t>steam engine </a:t>
            </a:r>
            <a:r>
              <a:rPr lang="en-US" sz="2400" dirty="0" smtClean="0"/>
              <a:t>(1769) by creating separate chambers for the steam to get hot and to cool down.  Watt’s improved steam engine made steam power available for mechanical purposes.  His improvements allowed factory construction to be placed anywhere, since factories were no longer dependent on water to power their machines.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031569"/>
            <a:ext cx="6248400" cy="2535382"/>
          </a:xfrm>
          <a:prstGeom prst="rect">
            <a:avLst/>
          </a:prstGeom>
          <a:ln>
            <a:noFill/>
          </a:ln>
          <a:effectLst>
            <a:softEdge rad="112500"/>
          </a:effectLst>
        </p:spPr>
      </p:pic>
    </p:spTree>
    <p:extLst>
      <p:ext uri="{BB962C8B-B14F-4D97-AF65-F5344CB8AC3E}">
        <p14:creationId xmlns:p14="http://schemas.microsoft.com/office/powerpoint/2010/main" val="3628256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Shift from Home to Factory</a:t>
            </a:r>
            <a:endParaRPr lang="en-US" dirty="0"/>
          </a:p>
        </p:txBody>
      </p:sp>
      <p:sp>
        <p:nvSpPr>
          <p:cNvPr id="3" name="Content Placeholder 2"/>
          <p:cNvSpPr>
            <a:spLocks noGrp="1"/>
          </p:cNvSpPr>
          <p:nvPr>
            <p:ph idx="1"/>
          </p:nvPr>
        </p:nvSpPr>
        <p:spPr/>
        <p:txBody>
          <a:bodyPr/>
          <a:lstStyle/>
          <a:p>
            <a:r>
              <a:rPr lang="en-US" dirty="0" smtClean="0"/>
              <a:t>Before the Industrial Revolution, craftsmen worked at home, spinning wool, cotton, and linen by hand, and then weaving the thread or yarn into finished cloth.  Merchants often dropped off raw materials and collected the cloth.  This was known as the </a:t>
            </a:r>
            <a:r>
              <a:rPr lang="en-US" b="1" dirty="0" smtClean="0">
                <a:solidFill>
                  <a:schemeClr val="accent2">
                    <a:lumMod val="75000"/>
                  </a:schemeClr>
                </a:solidFill>
              </a:rPr>
              <a:t>domestic system</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428999"/>
            <a:ext cx="4495800" cy="2905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0041752"/>
      </p:ext>
    </p:extLst>
  </p:cSld>
  <p:clrMapOvr>
    <a:masterClrMapping/>
  </p:clrMapOvr>
</p:sld>
</file>

<file path=ppt/theme/theme1.xml><?xml version="1.0" encoding="utf-8"?>
<a:theme xmlns:a="http://schemas.openxmlformats.org/drawingml/2006/main" name="Macro">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Macro">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cro">
      <a:fillStyleLst>
        <a:solidFill>
          <a:schemeClr val="phClr"/>
        </a:solidFill>
        <a:gradFill rotWithShape="1">
          <a:gsLst>
            <a:gs pos="0">
              <a:schemeClr val="phClr">
                <a:tint val="65000"/>
                <a:satMod val="300000"/>
              </a:schemeClr>
            </a:gs>
            <a:gs pos="100000">
              <a:schemeClr val="phClr">
                <a:tint val="80000"/>
                <a:satMod val="150000"/>
              </a:schemeClr>
            </a:gs>
          </a:gsLst>
          <a:lin ang="5400000" scaled="0"/>
        </a:gradFill>
        <a:gradFill rotWithShape="1">
          <a:gsLst>
            <a:gs pos="0">
              <a:schemeClr val="phClr">
                <a:shade val="90000"/>
                <a:satMod val="300000"/>
              </a:schemeClr>
            </a:gs>
            <a:gs pos="100000">
              <a:schemeClr val="phClr">
                <a:satMod val="150000"/>
              </a:schemeClr>
            </a:gs>
          </a:gsLst>
          <a:path path="circle">
            <a:fillToRect l="50000" t="100000" r="100000" b="50000"/>
          </a:path>
        </a:gradFill>
      </a:fillStyleLst>
      <a:lnStyleLst>
        <a:ln w="9525" cap="flat" cmpd="sng" algn="ctr">
          <a:solidFill>
            <a:schemeClr val="phClr"/>
          </a:solidFill>
          <a:prstDash val="solid"/>
        </a:ln>
        <a:ln w="13970" cap="flat" cmpd="sng" algn="ctr">
          <a:solidFill>
            <a:schemeClr val="phClr"/>
          </a:solidFill>
          <a:prstDash val="solid"/>
        </a:ln>
        <a:ln w="22225" cap="flat" cmpd="sng" algn="ctr">
          <a:solidFill>
            <a:schemeClr val="phClr"/>
          </a:solidFill>
          <a:prstDash val="solid"/>
        </a:ln>
      </a:lnStyleLst>
      <a:effectStyleLst>
        <a:effectStyle>
          <a:effectLst>
            <a:outerShdw blurRad="50800" dist="25400" dir="5400000" rotWithShape="0">
              <a:srgbClr val="000000">
                <a:alpha val="70000"/>
              </a:srgbClr>
            </a:outerShdw>
          </a:effectLst>
        </a:effectStyle>
        <a:effectStyle>
          <a:effectLst>
            <a:outerShdw blurRad="25400" dist="25400" dir="5400000" rotWithShape="0">
              <a:srgbClr val="000000">
                <a:alpha val="70000"/>
              </a:srgbClr>
            </a:outerShdw>
          </a:effectLst>
          <a:scene3d>
            <a:camera prst="orthographicFront">
              <a:rot lat="0" lon="0" rev="0"/>
            </a:camera>
            <a:lightRig rig="threePt" dir="tl"/>
          </a:scene3d>
          <a:sp3d contourW="15875" prstMaterial="softmetal">
            <a:bevelT w="25400" h="19050" prst="angle"/>
            <a:contourClr>
              <a:schemeClr val="phClr">
                <a:shade val="30000"/>
              </a:schemeClr>
            </a:contourClr>
          </a:sp3d>
        </a:effectStyle>
        <a:effectStyle>
          <a:effectLst>
            <a:outerShdw blurRad="25400" dist="25400" dir="5400000" rotWithShape="0">
              <a:srgbClr val="000000">
                <a:alpha val="40000"/>
              </a:srgbClr>
            </a:outerShdw>
          </a:effectLst>
          <a:scene3d>
            <a:camera prst="orthographicFront">
              <a:rot lat="0" lon="0" rev="0"/>
            </a:camera>
            <a:lightRig rig="threePt" dir="tl"/>
          </a:scene3d>
          <a:sp3d contourW="19050" prstMaterial="metal">
            <a:bevelT w="63500" h="31750" prst="angle"/>
            <a:contourClr>
              <a:schemeClr val="phClr">
                <a:shade val="25000"/>
                <a:satMod val="130000"/>
              </a:schemeClr>
            </a:contourClr>
          </a:sp3d>
        </a:effectStyle>
      </a:effectStyleLst>
      <a:bgFillStyleLst>
        <a:solidFill>
          <a:schemeClr val="phClr"/>
        </a:solidFill>
        <a:gradFill rotWithShape="1">
          <a:gsLst>
            <a:gs pos="0">
              <a:schemeClr val="phClr">
                <a:tint val="67000"/>
                <a:shade val="93000"/>
                <a:satMod val="110000"/>
                <a:lumMod val="90000"/>
              </a:schemeClr>
            </a:gs>
            <a:gs pos="76000">
              <a:schemeClr val="phClr">
                <a:tint val="85000"/>
                <a:shade val="75000"/>
                <a:satMod val="120000"/>
              </a:schemeClr>
            </a:gs>
            <a:gs pos="100000">
              <a:schemeClr val="phClr">
                <a:tint val="86000"/>
                <a:shade val="50000"/>
                <a:satMod val="130000"/>
              </a:schemeClr>
            </a:gs>
          </a:gsLst>
          <a:lin ang="5400000" scaled="0"/>
        </a:gradFill>
        <a:gradFill rotWithShape="1">
          <a:gsLst>
            <a:gs pos="0">
              <a:schemeClr val="phClr">
                <a:tint val="96000"/>
                <a:shade val="35000"/>
                <a:satMod val="146000"/>
                <a:lumMod val="101000"/>
              </a:schemeClr>
            </a:gs>
            <a:gs pos="26000">
              <a:schemeClr val="phClr">
                <a:tint val="96000"/>
                <a:shade val="96000"/>
                <a:satMod val="190000"/>
              </a:schemeClr>
            </a:gs>
            <a:gs pos="100000">
              <a:schemeClr val="phClr">
                <a:tint val="60000"/>
                <a:shade val="90000"/>
                <a:satMod val="220000"/>
                <a:lumMod val="11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Macro</Template>
  <TotalTime>13</TotalTime>
  <Words>3201</Words>
  <Application>Microsoft Office PowerPoint</Application>
  <PresentationFormat>On-screen Show (4:3)</PresentationFormat>
  <Paragraphs>114</Paragraphs>
  <Slides>47</Slides>
  <Notes>0</Notes>
  <HiddenSlides>0</HiddenSlides>
  <MMClips>2</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Macro</vt:lpstr>
      <vt:lpstr>The Industrial Revolution, cont’d</vt:lpstr>
      <vt:lpstr>The Industrial Revolution, cont’d</vt:lpstr>
      <vt:lpstr>Causes of the Industrial Revolution</vt:lpstr>
      <vt:lpstr>Pre-Conditions for Industrialization</vt:lpstr>
      <vt:lpstr>Pre-Conditions for Industrialization, cont’d</vt:lpstr>
      <vt:lpstr>Causes of the Industrial Revolution, cont’d</vt:lpstr>
      <vt:lpstr>Innovations in Textile Manufacturing</vt:lpstr>
      <vt:lpstr>Innovations in Textile Manufacturing, cont’d</vt:lpstr>
      <vt:lpstr>The Shift from Home to Factory</vt:lpstr>
      <vt:lpstr>The Shift from Home to Factory, cont’d</vt:lpstr>
      <vt:lpstr>The Shift from Home to Factory, cont’d</vt:lpstr>
      <vt:lpstr>Working Conditions</vt:lpstr>
      <vt:lpstr>Working Conditions, cont’d</vt:lpstr>
      <vt:lpstr>Urbanization</vt:lpstr>
      <vt:lpstr>Changes in Transportation Technology</vt:lpstr>
      <vt:lpstr>Changes in European Society</vt:lpstr>
      <vt:lpstr>Characteristics of 19th-Century Capitalism</vt:lpstr>
      <vt:lpstr>Characteristics of 19th-Century Capitalism, cont’d</vt:lpstr>
      <vt:lpstr>Characteristics of 19th-Century Capitalism, cont’d</vt:lpstr>
      <vt:lpstr>Family in the Industrial Revolution</vt:lpstr>
      <vt:lpstr>Family in the Industrial Revolution, cont’d.</vt:lpstr>
      <vt:lpstr>Family in the Industrial Revolution, cont’d.</vt:lpstr>
      <vt:lpstr>Family in the Industrial Revolution, cont’d.</vt:lpstr>
      <vt:lpstr>Family in the Industrial Revolution, cont’d.</vt:lpstr>
      <vt:lpstr>Reform Movements</vt:lpstr>
      <vt:lpstr>Reform Movements, cont’d.</vt:lpstr>
      <vt:lpstr>Reform Movements, cont’d.</vt:lpstr>
      <vt:lpstr>Reform Movements, cont’d.</vt:lpstr>
      <vt:lpstr>Reform Movements, cont’d.</vt:lpstr>
      <vt:lpstr>Reform Movements, cont’d.</vt:lpstr>
      <vt:lpstr>Marx and the Birth of Communism</vt:lpstr>
      <vt:lpstr>Marx and the Birth of Communism, cont’d</vt:lpstr>
      <vt:lpstr>Marx and the Birth of Communism, cont’d</vt:lpstr>
      <vt:lpstr>Socialism</vt:lpstr>
      <vt:lpstr>Socialism, cont’d</vt:lpstr>
      <vt:lpstr>Socialism, cont’d</vt:lpstr>
      <vt:lpstr>The Second Industrial Revolution</vt:lpstr>
      <vt:lpstr>The Second Industrial Revolution, cont’d</vt:lpstr>
      <vt:lpstr>The Impact of Industry on Nationalism</vt:lpstr>
      <vt:lpstr>The Unification of Italy and Germany</vt:lpstr>
      <vt:lpstr>Italy (1859-1860)</vt:lpstr>
      <vt:lpstr>Italy (1859-1860), cont’d</vt:lpstr>
      <vt:lpstr>Germany (1863-1871)</vt:lpstr>
      <vt:lpstr>Germany (1863-1871), cont’d</vt:lpstr>
      <vt:lpstr>Germany (1863-1871), cont’d</vt:lpstr>
      <vt:lpstr>Germany (1863-1871), cont’d</vt:lpstr>
      <vt:lpstr>Industrial Revolution - Summarized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Industrial Revolution, cont’d</dc:title>
  <dc:creator>Shelene</dc:creator>
  <cp:lastModifiedBy>Shelene</cp:lastModifiedBy>
  <cp:revision>6</cp:revision>
  <dcterms:created xsi:type="dcterms:W3CDTF">2013-04-14T20:33:38Z</dcterms:created>
  <dcterms:modified xsi:type="dcterms:W3CDTF">2013-04-14T20:47:47Z</dcterms:modified>
</cp:coreProperties>
</file>