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5" r:id="rId9"/>
    <p:sldId id="263" r:id="rId10"/>
    <p:sldId id="264" r:id="rId11"/>
    <p:sldId id="265" r:id="rId12"/>
    <p:sldId id="266" r:id="rId13"/>
    <p:sldId id="267" r:id="rId14"/>
    <p:sldId id="268" r:id="rId15"/>
    <p:sldId id="269" r:id="rId16"/>
    <p:sldId id="270" r:id="rId17"/>
    <p:sldId id="286"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7" r:id="rId33"/>
    <p:sldId id="288" r:id="rId34"/>
    <p:sldId id="289" r:id="rId35"/>
    <p:sldId id="290" r:id="rId36"/>
    <p:sldId id="291" r:id="rId37"/>
    <p:sldId id="292" r:id="rId38"/>
    <p:sldId id="293" r:id="rId39"/>
    <p:sldId id="294" r:id="rId40"/>
    <p:sldId id="299" r:id="rId41"/>
    <p:sldId id="295" r:id="rId42"/>
    <p:sldId id="296" r:id="rId43"/>
    <p:sldId id="300" r:id="rId44"/>
    <p:sldId id="297" r:id="rId45"/>
    <p:sldId id="298"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5ED1B6D-5799-4D34-ABE6-BC53A38B1764}" type="datetimeFigureOut">
              <a:rPr lang="en-US" smtClean="0"/>
              <a:t>11/6/2018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8882DCD-A52D-4C53-AEEE-F5E74B9A61E6}"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D1B6D-5799-4D34-ABE6-BC53A38B176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82DCD-A52D-4C53-AEEE-F5E74B9A61E6}"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D1B6D-5799-4D34-ABE6-BC53A38B176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82DCD-A52D-4C53-AEEE-F5E74B9A61E6}"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D1B6D-5799-4D34-ABE6-BC53A38B176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82DCD-A52D-4C53-AEEE-F5E74B9A61E6}"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ED1B6D-5799-4D34-ABE6-BC53A38B176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82DCD-A52D-4C53-AEEE-F5E74B9A61E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5ED1B6D-5799-4D34-ABE6-BC53A38B1764}"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82DCD-A52D-4C53-AEEE-F5E74B9A61E6}"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ED1B6D-5799-4D34-ABE6-BC53A38B1764}"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82DCD-A52D-4C53-AEEE-F5E74B9A61E6}"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ED1B6D-5799-4D34-ABE6-BC53A38B1764}"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82DCD-A52D-4C53-AEEE-F5E74B9A61E6}"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D1B6D-5799-4D34-ABE6-BC53A38B1764}"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82DCD-A52D-4C53-AEEE-F5E74B9A61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ED1B6D-5799-4D34-ABE6-BC53A38B1764}"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82DCD-A52D-4C53-AEEE-F5E74B9A61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ED1B6D-5799-4D34-ABE6-BC53A38B1764}"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82DCD-A52D-4C53-AEEE-F5E74B9A61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5ED1B6D-5799-4D34-ABE6-BC53A38B1764}" type="datetimeFigureOut">
              <a:rPr lang="en-US" smtClean="0"/>
              <a:t>11/6/2018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8882DCD-A52D-4C53-AEEE-F5E74B9A61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Islamic World and Africa</a:t>
            </a:r>
            <a:endParaRPr lang="en-US" dirty="0"/>
          </a:p>
        </p:txBody>
      </p:sp>
      <p:sp>
        <p:nvSpPr>
          <p:cNvPr id="3" name="Subtitle 2"/>
          <p:cNvSpPr>
            <a:spLocks noGrp="1"/>
          </p:cNvSpPr>
          <p:nvPr>
            <p:ph type="subTitle" idx="1"/>
          </p:nvPr>
        </p:nvSpPr>
        <p:spPr>
          <a:xfrm>
            <a:off x="1371600" y="4800600"/>
            <a:ext cx="6400800" cy="838200"/>
          </a:xfrm>
        </p:spPr>
        <p:txBody>
          <a:bodyPr>
            <a:normAutofit/>
          </a:bodyPr>
          <a:lstStyle/>
          <a:p>
            <a:r>
              <a:rPr lang="en-US" sz="1800" dirty="0" smtClean="0"/>
              <a:t>Ms. Anderson</a:t>
            </a:r>
          </a:p>
          <a:p>
            <a:r>
              <a:rPr lang="en-US" sz="1800" dirty="0" smtClean="0"/>
              <a:t>World History</a:t>
            </a:r>
            <a:endParaRPr lang="en-US" sz="1800" dirty="0"/>
          </a:p>
        </p:txBody>
      </p:sp>
    </p:spTree>
    <p:extLst>
      <p:ext uri="{BB962C8B-B14F-4D97-AF65-F5344CB8AC3E}">
        <p14:creationId xmlns:p14="http://schemas.microsoft.com/office/powerpoint/2010/main" val="67658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7745505" cy="1790253"/>
          </a:xfrm>
        </p:spPr>
        <p:txBody>
          <a:bodyPr>
            <a:noAutofit/>
          </a:bodyPr>
          <a:lstStyle/>
          <a:p>
            <a:r>
              <a:rPr lang="en-US" sz="2800" dirty="0" smtClean="0"/>
              <a:t>The fundamental doctrine of the Quran is contained in two articles of belief:  “There is no God but Allah; and Mohammed is his prophet.”</a:t>
            </a:r>
            <a:endParaRPr lang="en-US" sz="2800" dirty="0"/>
          </a:p>
        </p:txBody>
      </p:sp>
      <p:sp>
        <p:nvSpPr>
          <p:cNvPr id="3" name="Title 2"/>
          <p:cNvSpPr>
            <a:spLocks noGrp="1"/>
          </p:cNvSpPr>
          <p:nvPr>
            <p:ph type="title"/>
          </p:nvPr>
        </p:nvSpPr>
        <p:spPr/>
        <p:txBody>
          <a:bodyPr/>
          <a:lstStyle/>
          <a:p>
            <a:r>
              <a:rPr lang="en-US" dirty="0"/>
              <a:t>The Quran (Koran)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109" y="3429000"/>
            <a:ext cx="4267441" cy="3305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32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7745505" cy="4381053"/>
          </a:xfrm>
        </p:spPr>
        <p:txBody>
          <a:bodyPr>
            <a:noAutofit/>
          </a:bodyPr>
          <a:lstStyle/>
          <a:p>
            <a:r>
              <a:rPr lang="en-US" sz="2800" dirty="0" smtClean="0"/>
              <a:t>In contrast to some religions, Muslims worship God directly without the intercession of a priest or clergy.  The Five Pillars of Islam – faith in one God (monotheism), prayer, charity, fasting, and pilgrimage – make up the basic religious duties that  all Muslims must fulfill.  In so doing, Muslims strengthen their faith in and service to Allah, whom they see as the supreme, all-powerful, all-knowing God.</a:t>
            </a:r>
            <a:endParaRPr lang="en-US" sz="2800" dirty="0"/>
          </a:p>
        </p:txBody>
      </p:sp>
      <p:sp>
        <p:nvSpPr>
          <p:cNvPr id="3" name="Title 2"/>
          <p:cNvSpPr>
            <a:spLocks noGrp="1"/>
          </p:cNvSpPr>
          <p:nvPr>
            <p:ph type="title"/>
          </p:nvPr>
        </p:nvSpPr>
        <p:spPr/>
        <p:txBody>
          <a:bodyPr/>
          <a:lstStyle/>
          <a:p>
            <a:r>
              <a:rPr lang="en-US" dirty="0" smtClean="0"/>
              <a:t>The Five Pillars of Islam</a:t>
            </a:r>
            <a:endParaRPr lang="en-US" dirty="0"/>
          </a:p>
        </p:txBody>
      </p:sp>
    </p:spTree>
    <p:extLst>
      <p:ext uri="{BB962C8B-B14F-4D97-AF65-F5344CB8AC3E}">
        <p14:creationId xmlns:p14="http://schemas.microsoft.com/office/powerpoint/2010/main" val="339020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400" i="1" dirty="0" smtClean="0"/>
              <a:t>Confession of Faith</a:t>
            </a:r>
          </a:p>
          <a:p>
            <a:pPr marL="0" indent="0">
              <a:buNone/>
            </a:pPr>
            <a:r>
              <a:rPr lang="en-US" sz="3600" dirty="0" smtClean="0"/>
              <a:t>Muslims must affirm:  “There is no God but Allah, and Mohammed is his prophet.”</a:t>
            </a:r>
            <a:endParaRPr lang="en-US" sz="3600" dirty="0"/>
          </a:p>
        </p:txBody>
      </p:sp>
      <p:sp>
        <p:nvSpPr>
          <p:cNvPr id="3" name="Title 2"/>
          <p:cNvSpPr>
            <a:spLocks noGrp="1"/>
          </p:cNvSpPr>
          <p:nvPr>
            <p:ph type="title"/>
          </p:nvPr>
        </p:nvSpPr>
        <p:spPr/>
        <p:txBody>
          <a:bodyPr/>
          <a:lstStyle/>
          <a:p>
            <a:r>
              <a:rPr lang="en-US" dirty="0"/>
              <a:t>The Five Pillars of Islam</a:t>
            </a:r>
          </a:p>
        </p:txBody>
      </p:sp>
    </p:spTree>
    <p:extLst>
      <p:ext uri="{BB962C8B-B14F-4D97-AF65-F5344CB8AC3E}">
        <p14:creationId xmlns:p14="http://schemas.microsoft.com/office/powerpoint/2010/main" val="119517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400" i="1" dirty="0" smtClean="0"/>
              <a:t>Prayer</a:t>
            </a:r>
          </a:p>
          <a:p>
            <a:pPr marL="0" indent="0">
              <a:buNone/>
            </a:pPr>
            <a:r>
              <a:rPr lang="en-US" sz="3600" dirty="0" smtClean="0"/>
              <a:t>Muslims must pray 5 times a day, while facing the east towards the city of Mecca.</a:t>
            </a:r>
            <a:endParaRPr lang="en-US" sz="3600" dirty="0"/>
          </a:p>
        </p:txBody>
      </p:sp>
      <p:sp>
        <p:nvSpPr>
          <p:cNvPr id="3" name="Title 2"/>
          <p:cNvSpPr>
            <a:spLocks noGrp="1"/>
          </p:cNvSpPr>
          <p:nvPr>
            <p:ph type="title"/>
          </p:nvPr>
        </p:nvSpPr>
        <p:spPr/>
        <p:txBody>
          <a:bodyPr/>
          <a:lstStyle/>
          <a:p>
            <a:r>
              <a:rPr lang="en-US" dirty="0"/>
              <a:t>The Five Pillars of Islam</a:t>
            </a:r>
          </a:p>
        </p:txBody>
      </p:sp>
    </p:spTree>
    <p:extLst>
      <p:ext uri="{BB962C8B-B14F-4D97-AF65-F5344CB8AC3E}">
        <p14:creationId xmlns:p14="http://schemas.microsoft.com/office/powerpoint/2010/main" val="1033914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400" i="1" dirty="0" smtClean="0"/>
              <a:t>Charity</a:t>
            </a:r>
          </a:p>
          <a:p>
            <a:pPr marL="0" indent="0">
              <a:buNone/>
            </a:pPr>
            <a:r>
              <a:rPr lang="en-US" sz="3600" dirty="0" smtClean="0"/>
              <a:t>Muslims must give money to the poor and pay taxes to the Mosque.</a:t>
            </a:r>
            <a:endParaRPr lang="en-US" sz="3600" dirty="0"/>
          </a:p>
        </p:txBody>
      </p:sp>
      <p:sp>
        <p:nvSpPr>
          <p:cNvPr id="3" name="Title 2"/>
          <p:cNvSpPr>
            <a:spLocks noGrp="1"/>
          </p:cNvSpPr>
          <p:nvPr>
            <p:ph type="title"/>
          </p:nvPr>
        </p:nvSpPr>
        <p:spPr/>
        <p:txBody>
          <a:bodyPr/>
          <a:lstStyle/>
          <a:p>
            <a:r>
              <a:rPr lang="en-US" dirty="0"/>
              <a:t>The Five Pillars of Islam</a:t>
            </a:r>
          </a:p>
        </p:txBody>
      </p:sp>
    </p:spTree>
    <p:extLst>
      <p:ext uri="{BB962C8B-B14F-4D97-AF65-F5344CB8AC3E}">
        <p14:creationId xmlns:p14="http://schemas.microsoft.com/office/powerpoint/2010/main" val="3561061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400" i="1" dirty="0" smtClean="0"/>
              <a:t>Fasting</a:t>
            </a:r>
          </a:p>
          <a:p>
            <a:pPr marL="0" indent="0">
              <a:buNone/>
            </a:pPr>
            <a:r>
              <a:rPr lang="en-US" sz="3600" dirty="0" smtClean="0"/>
              <a:t>During the month of Ramadan, Muslims cannot eat or drink during daylight hours.</a:t>
            </a:r>
            <a:endParaRPr lang="en-US" sz="3600" dirty="0"/>
          </a:p>
        </p:txBody>
      </p:sp>
      <p:sp>
        <p:nvSpPr>
          <p:cNvPr id="3" name="Title 2"/>
          <p:cNvSpPr>
            <a:spLocks noGrp="1"/>
          </p:cNvSpPr>
          <p:nvPr>
            <p:ph type="title"/>
          </p:nvPr>
        </p:nvSpPr>
        <p:spPr/>
        <p:txBody>
          <a:bodyPr/>
          <a:lstStyle/>
          <a:p>
            <a:r>
              <a:rPr lang="en-US" dirty="0"/>
              <a:t>The Five Pillars of Islam</a:t>
            </a:r>
          </a:p>
        </p:txBody>
      </p:sp>
    </p:spTree>
    <p:extLst>
      <p:ext uri="{BB962C8B-B14F-4D97-AF65-F5344CB8AC3E}">
        <p14:creationId xmlns:p14="http://schemas.microsoft.com/office/powerpoint/2010/main" val="158744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400" i="1" dirty="0" smtClean="0"/>
              <a:t>Pilgrimage</a:t>
            </a:r>
          </a:p>
          <a:p>
            <a:pPr marL="0" indent="0">
              <a:buNone/>
            </a:pPr>
            <a:r>
              <a:rPr lang="en-US" sz="3600" dirty="0" smtClean="0"/>
              <a:t>If physically able, a Muslim must make a pilgrimage (religious trip) to Mecca.</a:t>
            </a:r>
            <a:endParaRPr lang="en-US" sz="3600" dirty="0"/>
          </a:p>
        </p:txBody>
      </p:sp>
      <p:sp>
        <p:nvSpPr>
          <p:cNvPr id="3" name="Title 2"/>
          <p:cNvSpPr>
            <a:spLocks noGrp="1"/>
          </p:cNvSpPr>
          <p:nvPr>
            <p:ph type="title"/>
          </p:nvPr>
        </p:nvSpPr>
        <p:spPr/>
        <p:txBody>
          <a:bodyPr/>
          <a:lstStyle/>
          <a:p>
            <a:r>
              <a:rPr lang="en-US" dirty="0"/>
              <a:t>The Five Pillars of Islam</a:t>
            </a:r>
          </a:p>
        </p:txBody>
      </p:sp>
    </p:spTree>
    <p:extLst>
      <p:ext uri="{BB962C8B-B14F-4D97-AF65-F5344CB8AC3E}">
        <p14:creationId xmlns:p14="http://schemas.microsoft.com/office/powerpoint/2010/main" val="286335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Five Pillars of Islam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09800"/>
            <a:ext cx="4572000" cy="4229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9967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Islam united the various Arab tribes with a common language (Arabic) and religion.  Strengthened by their newfound unity, they set out on a “holy war” against non-believers.  The Arabs were experienced fighters who fought with enthusiasm to gain entry into heaven.</a:t>
            </a:r>
            <a:endParaRPr lang="en-US" sz="2800" dirty="0"/>
          </a:p>
        </p:txBody>
      </p:sp>
      <p:sp>
        <p:nvSpPr>
          <p:cNvPr id="3" name="Title 2"/>
          <p:cNvSpPr>
            <a:spLocks noGrp="1"/>
          </p:cNvSpPr>
          <p:nvPr>
            <p:ph type="title"/>
          </p:nvPr>
        </p:nvSpPr>
        <p:spPr/>
        <p:txBody>
          <a:bodyPr/>
          <a:lstStyle/>
          <a:p>
            <a:r>
              <a:rPr lang="en-US" sz="4400" dirty="0" smtClean="0"/>
              <a:t>The Islamic Religion Spreads</a:t>
            </a:r>
            <a:endParaRPr lang="en-US" sz="4400" dirty="0"/>
          </a:p>
        </p:txBody>
      </p:sp>
    </p:spTree>
    <p:extLst>
      <p:ext uri="{BB962C8B-B14F-4D97-AF65-F5344CB8AC3E}">
        <p14:creationId xmlns:p14="http://schemas.microsoft.com/office/powerpoint/2010/main" val="199916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In contrast, by this time the Byzantines and Persians were both weakened from centuries of fighting with each other.  Over the next century, Arab Muslims succeeded in creating a vast empire that extended from the Indus valley into Europe as far west as Spain.  Muslim expansion in Europe was only halted at the </a:t>
            </a:r>
            <a:r>
              <a:rPr lang="en-US" sz="2800" b="1" dirty="0" smtClean="0"/>
              <a:t>Battle of Tours</a:t>
            </a:r>
            <a:r>
              <a:rPr lang="en-US" sz="2800" dirty="0" smtClean="0"/>
              <a:t>.</a:t>
            </a:r>
            <a:endParaRPr lang="en-US" sz="2800" dirty="0"/>
          </a:p>
        </p:txBody>
      </p:sp>
      <p:sp>
        <p:nvSpPr>
          <p:cNvPr id="3" name="Title 2"/>
          <p:cNvSpPr>
            <a:spLocks noGrp="1"/>
          </p:cNvSpPr>
          <p:nvPr>
            <p:ph type="title"/>
          </p:nvPr>
        </p:nvSpPr>
        <p:spPr/>
        <p:txBody>
          <a:bodyPr/>
          <a:lstStyle/>
          <a:p>
            <a:r>
              <a:rPr lang="en-US" sz="4400" dirty="0"/>
              <a:t>The Islamic Religion Spreads</a:t>
            </a:r>
          </a:p>
        </p:txBody>
      </p:sp>
    </p:spTree>
    <p:extLst>
      <p:ext uri="{BB962C8B-B14F-4D97-AF65-F5344CB8AC3E}">
        <p14:creationId xmlns:p14="http://schemas.microsoft.com/office/powerpoint/2010/main" val="24120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33600"/>
            <a:ext cx="7745505" cy="4267200"/>
          </a:xfrm>
        </p:spPr>
        <p:txBody>
          <a:bodyPr>
            <a:noAutofit/>
          </a:bodyPr>
          <a:lstStyle/>
          <a:p>
            <a:r>
              <a:rPr lang="en-US" sz="2800" dirty="0" smtClean="0"/>
              <a:t>In the fifth century, warfare between the Byzantine and Persian Empires </a:t>
            </a:r>
            <a:r>
              <a:rPr lang="en-US" sz="2800" smtClean="0"/>
              <a:t>interrupted over land </a:t>
            </a:r>
            <a:r>
              <a:rPr lang="en-US" sz="2800" dirty="0" smtClean="0"/>
              <a:t>trade routes from East Asia.  Trade in spices, Chinese silks, and Indian cottons shifted to the sea routes connecting India with Arabia and the Red Sea.  Overland caravans carried goods up the western coast of the Arabian Peninsula.  Cities and towns developed near wells along these caravan routes.  </a:t>
            </a:r>
            <a:endParaRPr lang="en-US" sz="2800" dirty="0"/>
          </a:p>
        </p:txBody>
      </p:sp>
      <p:sp>
        <p:nvSpPr>
          <p:cNvPr id="3" name="Title 2"/>
          <p:cNvSpPr>
            <a:spLocks noGrp="1"/>
          </p:cNvSpPr>
          <p:nvPr>
            <p:ph type="title"/>
          </p:nvPr>
        </p:nvSpPr>
        <p:spPr/>
        <p:txBody>
          <a:bodyPr/>
          <a:lstStyle/>
          <a:p>
            <a:r>
              <a:rPr lang="en-US" dirty="0" smtClean="0"/>
              <a:t>The Rise of Islam</a:t>
            </a:r>
            <a:endParaRPr lang="en-US" dirty="0"/>
          </a:p>
        </p:txBody>
      </p:sp>
    </p:spTree>
    <p:extLst>
      <p:ext uri="{BB962C8B-B14F-4D97-AF65-F5344CB8AC3E}">
        <p14:creationId xmlns:p14="http://schemas.microsoft.com/office/powerpoint/2010/main" val="1286126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05000"/>
            <a:ext cx="7745505" cy="4762053"/>
          </a:xfrm>
        </p:spPr>
        <p:txBody>
          <a:bodyPr>
            <a:noAutofit/>
          </a:bodyPr>
          <a:lstStyle/>
          <a:p>
            <a:r>
              <a:rPr lang="en-US" sz="2800" dirty="0" smtClean="0"/>
              <a:t>When Mohammad died, a group of Muslim leaders chose a new leader, whom they called a caliph, or  “successor to Mohammed.”  Two of the early caliphs were murdered.  A new caliph then founded the Umayyad Caliphate.  Most Muslims, known as Sunnis, followed the new caliph.  A small group of Shiite Muslims decided that only Mohammed’s descendants could be caliphs.  The division between the Sunnis and Shiites remains to this day.</a:t>
            </a:r>
            <a:endParaRPr lang="en-US" sz="2800" dirty="0"/>
          </a:p>
        </p:txBody>
      </p:sp>
      <p:sp>
        <p:nvSpPr>
          <p:cNvPr id="3" name="Title 2"/>
          <p:cNvSpPr>
            <a:spLocks noGrp="1"/>
          </p:cNvSpPr>
          <p:nvPr>
            <p:ph type="title"/>
          </p:nvPr>
        </p:nvSpPr>
        <p:spPr/>
        <p:txBody>
          <a:bodyPr/>
          <a:lstStyle/>
          <a:p>
            <a:r>
              <a:rPr lang="en-US" dirty="0" smtClean="0"/>
              <a:t>The Caliphates</a:t>
            </a:r>
            <a:endParaRPr lang="en-US" dirty="0"/>
          </a:p>
        </p:txBody>
      </p:sp>
    </p:spTree>
    <p:extLst>
      <p:ext uri="{BB962C8B-B14F-4D97-AF65-F5344CB8AC3E}">
        <p14:creationId xmlns:p14="http://schemas.microsoft.com/office/powerpoint/2010/main" val="3033586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Under the Umayyad caliphs, the capital of the Arab Empire was moved to Damascus (in present day Syria).  After 750, a new family, the </a:t>
            </a:r>
            <a:r>
              <a:rPr lang="en-US" sz="2800" b="1" dirty="0" smtClean="0"/>
              <a:t>Abbasids</a:t>
            </a:r>
            <a:r>
              <a:rPr lang="en-US" sz="2800" dirty="0" smtClean="0"/>
              <a:t>, took over the caliphate.  The Abbasids focused on trade rather than war, and built a new capital at </a:t>
            </a:r>
            <a:r>
              <a:rPr lang="en-US" sz="2800" b="1" dirty="0" smtClean="0"/>
              <a:t>Baghdad</a:t>
            </a:r>
            <a:r>
              <a:rPr lang="en-US" sz="2800" dirty="0" smtClean="0"/>
              <a:t> (in present day Iraq).  The Abbasid caliph governed as an absolute ruler and surrounded himself with a rich court.</a:t>
            </a:r>
            <a:endParaRPr lang="en-US" sz="2800" dirty="0"/>
          </a:p>
        </p:txBody>
      </p:sp>
      <p:sp>
        <p:nvSpPr>
          <p:cNvPr id="3" name="Title 2"/>
          <p:cNvSpPr>
            <a:spLocks noGrp="1"/>
          </p:cNvSpPr>
          <p:nvPr>
            <p:ph type="title"/>
          </p:nvPr>
        </p:nvSpPr>
        <p:spPr/>
        <p:txBody>
          <a:bodyPr/>
          <a:lstStyle/>
          <a:p>
            <a:r>
              <a:rPr lang="en-US" dirty="0"/>
              <a:t>The Caliphates</a:t>
            </a:r>
          </a:p>
        </p:txBody>
      </p:sp>
    </p:spTree>
    <p:extLst>
      <p:ext uri="{BB962C8B-B14F-4D97-AF65-F5344CB8AC3E}">
        <p14:creationId xmlns:p14="http://schemas.microsoft.com/office/powerpoint/2010/main" val="162307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7745505" cy="5029200"/>
          </a:xfrm>
        </p:spPr>
        <p:txBody>
          <a:bodyPr>
            <a:noAutofit/>
          </a:bodyPr>
          <a:lstStyle/>
          <a:p>
            <a:r>
              <a:rPr lang="en-US" sz="2700" dirty="0" smtClean="0"/>
              <a:t>As Islam expanded, the caliphs converted or enslaved other peoples they found worshipping many gods.  At first, non-Arab converts to Islam had less rights than Arabs, but eventually all Muslims were treated equally.  Muslim rulers treated Jews and Christians with respect since they were believed to worship the same God.  They were permitted to have self-governing communities.  However, Jews and Christians had to pay a special tax and could not hold some public offices.</a:t>
            </a:r>
            <a:endParaRPr lang="en-US" sz="2700" dirty="0"/>
          </a:p>
        </p:txBody>
      </p:sp>
      <p:sp>
        <p:nvSpPr>
          <p:cNvPr id="3" name="Title 2"/>
          <p:cNvSpPr>
            <a:spLocks noGrp="1"/>
          </p:cNvSpPr>
          <p:nvPr>
            <p:ph type="title"/>
          </p:nvPr>
        </p:nvSpPr>
        <p:spPr/>
        <p:txBody>
          <a:bodyPr/>
          <a:lstStyle/>
          <a:p>
            <a:r>
              <a:rPr lang="en-US" dirty="0"/>
              <a:t>The Caliphates</a:t>
            </a:r>
          </a:p>
        </p:txBody>
      </p:sp>
    </p:spTree>
    <p:extLst>
      <p:ext uri="{BB962C8B-B14F-4D97-AF65-F5344CB8AC3E}">
        <p14:creationId xmlns:p14="http://schemas.microsoft.com/office/powerpoint/2010/main" val="286300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While learning was in decline in Western Europe, a Golden age of Muslim Culture flourished – a period of great advances in culture and technology.  Arab Muslims absorbed the cultural achievements of the Greeks, Persians, Romans, Jews, and Byzantines.  </a:t>
            </a:r>
            <a:endParaRPr lang="en-US" sz="2800" dirty="0"/>
          </a:p>
        </p:txBody>
      </p:sp>
      <p:sp>
        <p:nvSpPr>
          <p:cNvPr id="3" name="Title 2"/>
          <p:cNvSpPr>
            <a:spLocks noGrp="1"/>
          </p:cNvSpPr>
          <p:nvPr>
            <p:ph type="title"/>
          </p:nvPr>
        </p:nvSpPr>
        <p:spPr/>
        <p:txBody>
          <a:bodyPr/>
          <a:lstStyle/>
          <a:p>
            <a:r>
              <a:rPr lang="en-US" sz="3600" dirty="0" smtClean="0"/>
              <a:t>The Golden Age of Muslim Culture</a:t>
            </a:r>
            <a:endParaRPr lang="en-US" sz="3600" dirty="0"/>
          </a:p>
        </p:txBody>
      </p:sp>
    </p:spTree>
    <p:extLst>
      <p:ext uri="{BB962C8B-B14F-4D97-AF65-F5344CB8AC3E}">
        <p14:creationId xmlns:p14="http://schemas.microsoft.com/office/powerpoint/2010/main" val="4127615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7745505" cy="4800600"/>
          </a:xfrm>
        </p:spPr>
        <p:txBody>
          <a:bodyPr>
            <a:noAutofit/>
          </a:bodyPr>
          <a:lstStyle/>
          <a:p>
            <a:r>
              <a:rPr lang="en-US" sz="2800" dirty="0"/>
              <a:t>They also controlled a vast trading area – larger than the ancient Roman Empire had been.  The new Arab Empire, like the Byzantine Empire before it, served as a crossroads for trade.  Goods from India, China, Africa, Spain, and the eastern Mediterranean entered through Arab territories.  This period also saw Arabic, the language of the Quran, achieve standardized use throughout the empire and become the language of literature , philosophy, and art</a:t>
            </a:r>
            <a:r>
              <a:rPr lang="en-US" sz="2800" dirty="0" smtClean="0"/>
              <a:t>.</a:t>
            </a:r>
            <a:endParaRPr lang="en-US" sz="2800" dirty="0"/>
          </a:p>
        </p:txBody>
      </p:sp>
      <p:sp>
        <p:nvSpPr>
          <p:cNvPr id="3" name="Title 2"/>
          <p:cNvSpPr>
            <a:spLocks noGrp="1"/>
          </p:cNvSpPr>
          <p:nvPr>
            <p:ph type="title"/>
          </p:nvPr>
        </p:nvSpPr>
        <p:spPr/>
        <p:txBody>
          <a:bodyPr/>
          <a:lstStyle/>
          <a:p>
            <a:r>
              <a:rPr lang="en-US" sz="3600" dirty="0"/>
              <a:t>The Golden Age of Muslim Culture</a:t>
            </a:r>
          </a:p>
        </p:txBody>
      </p:sp>
    </p:spTree>
    <p:extLst>
      <p:ext uri="{BB962C8B-B14F-4D97-AF65-F5344CB8AC3E}">
        <p14:creationId xmlns:p14="http://schemas.microsoft.com/office/powerpoint/2010/main" val="336579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 prosperous Islamic Empire attracted invaders from Central Asia.  In the 11</a:t>
            </a:r>
            <a:r>
              <a:rPr lang="en-US" sz="2800" baseline="30000" dirty="0" smtClean="0"/>
              <a:t>th</a:t>
            </a:r>
            <a:r>
              <a:rPr lang="en-US" sz="2800" dirty="0" smtClean="0"/>
              <a:t> century, Baghdad was captured by the Seljuk Turks – a Turkish tribe from Central Asia.  Although conquerors, the Seljuk Turks converted to Islam.  Baghdad remained the capital of their new empire.</a:t>
            </a:r>
          </a:p>
        </p:txBody>
      </p:sp>
      <p:sp>
        <p:nvSpPr>
          <p:cNvPr id="3" name="Title 2"/>
          <p:cNvSpPr>
            <a:spLocks noGrp="1"/>
          </p:cNvSpPr>
          <p:nvPr>
            <p:ph type="title"/>
          </p:nvPr>
        </p:nvSpPr>
        <p:spPr/>
        <p:txBody>
          <a:bodyPr/>
          <a:lstStyle/>
          <a:p>
            <a:r>
              <a:rPr lang="en-US" sz="3600" dirty="0"/>
              <a:t>The Golden Age of Muslim Culture</a:t>
            </a:r>
          </a:p>
        </p:txBody>
      </p:sp>
    </p:spTree>
    <p:extLst>
      <p:ext uri="{BB962C8B-B14F-4D97-AF65-F5344CB8AC3E}">
        <p14:creationId xmlns:p14="http://schemas.microsoft.com/office/powerpoint/2010/main" val="3009379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In the 12</a:t>
            </a:r>
            <a:r>
              <a:rPr lang="en-US" sz="2800" baseline="30000" dirty="0" smtClean="0"/>
              <a:t>th</a:t>
            </a:r>
            <a:r>
              <a:rPr lang="en-US" sz="2800" dirty="0" smtClean="0"/>
              <a:t> century, Muslims became engaged in a war with Christians over control of the Holy Land, known as the Crusades.  Christians captured Jerusalem in 1099, but the city was later retaken by the Muslim leader and warrior, Saladin (1137-1193).  Until this day, he remains a hero to the Islamic world for uniting the Arabs and defeating the Crusaders in battle.</a:t>
            </a:r>
            <a:endParaRPr lang="en-US" sz="2800" dirty="0"/>
          </a:p>
        </p:txBody>
      </p:sp>
      <p:sp>
        <p:nvSpPr>
          <p:cNvPr id="3" name="Title 2"/>
          <p:cNvSpPr>
            <a:spLocks noGrp="1"/>
          </p:cNvSpPr>
          <p:nvPr>
            <p:ph type="title"/>
          </p:nvPr>
        </p:nvSpPr>
        <p:spPr/>
        <p:txBody>
          <a:bodyPr/>
          <a:lstStyle/>
          <a:p>
            <a:r>
              <a:rPr lang="en-US" sz="3600" dirty="0"/>
              <a:t>The Golden Age of Muslim Culture</a:t>
            </a:r>
          </a:p>
        </p:txBody>
      </p:sp>
    </p:spTree>
    <p:extLst>
      <p:ext uri="{BB962C8B-B14F-4D97-AF65-F5344CB8AC3E}">
        <p14:creationId xmlns:p14="http://schemas.microsoft.com/office/powerpoint/2010/main" val="347039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7745505" cy="3877815"/>
          </a:xfrm>
        </p:spPr>
        <p:txBody>
          <a:bodyPr/>
          <a:lstStyle/>
          <a:p>
            <a:r>
              <a:rPr lang="en-US" sz="4000" i="1" dirty="0" smtClean="0"/>
              <a:t>Mathematics</a:t>
            </a:r>
          </a:p>
          <a:p>
            <a:pPr marL="0" indent="0">
              <a:buNone/>
            </a:pPr>
            <a:r>
              <a:rPr lang="en-US" sz="3200" dirty="0" smtClean="0"/>
              <a:t>Arab scholars borrowed the concept of zero from India and developed Arabic numerals, which were eventually adopted by other cultures.  These developments led to great advances in algebra and geometry.</a:t>
            </a:r>
            <a:endParaRPr lang="en-US" sz="3200" dirty="0"/>
          </a:p>
        </p:txBody>
      </p:sp>
      <p:sp>
        <p:nvSpPr>
          <p:cNvPr id="3" name="Title 2"/>
          <p:cNvSpPr>
            <a:spLocks noGrp="1"/>
          </p:cNvSpPr>
          <p:nvPr>
            <p:ph type="title"/>
          </p:nvPr>
        </p:nvSpPr>
        <p:spPr/>
        <p:txBody>
          <a:bodyPr/>
          <a:lstStyle/>
          <a:p>
            <a:r>
              <a:rPr lang="en-US" sz="4400" dirty="0" smtClean="0"/>
              <a:t>Arab Cultural Achievements</a:t>
            </a:r>
            <a:endParaRPr lang="en-US" sz="4400" dirty="0"/>
          </a:p>
        </p:txBody>
      </p:sp>
    </p:spTree>
    <p:extLst>
      <p:ext uri="{BB962C8B-B14F-4D97-AF65-F5344CB8AC3E}">
        <p14:creationId xmlns:p14="http://schemas.microsoft.com/office/powerpoint/2010/main" val="2115733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i="1" dirty="0" smtClean="0"/>
              <a:t>Arts And Crafts</a:t>
            </a:r>
          </a:p>
          <a:p>
            <a:pPr marL="0" indent="0">
              <a:buNone/>
            </a:pPr>
            <a:r>
              <a:rPr lang="en-US" sz="3200" dirty="0" smtClean="0"/>
              <a:t>Mohammed forbade making images of God or people.  Islamic art is largely made up of geometric designs, flowers, and stars.  Their textiles, leather works, and rugs are highly prized.</a:t>
            </a:r>
            <a:endParaRPr lang="en-US" sz="3200" dirty="0"/>
          </a:p>
        </p:txBody>
      </p:sp>
      <p:sp>
        <p:nvSpPr>
          <p:cNvPr id="3" name="Title 2"/>
          <p:cNvSpPr>
            <a:spLocks noGrp="1"/>
          </p:cNvSpPr>
          <p:nvPr>
            <p:ph type="title"/>
          </p:nvPr>
        </p:nvSpPr>
        <p:spPr/>
        <p:txBody>
          <a:bodyPr/>
          <a:lstStyle/>
          <a:p>
            <a:r>
              <a:rPr lang="en-US" sz="4400" dirty="0"/>
              <a:t>Arab Cultural Achievements</a:t>
            </a:r>
          </a:p>
        </p:txBody>
      </p:sp>
    </p:spTree>
    <p:extLst>
      <p:ext uri="{BB962C8B-B14F-4D97-AF65-F5344CB8AC3E}">
        <p14:creationId xmlns:p14="http://schemas.microsoft.com/office/powerpoint/2010/main" val="195570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i="1" dirty="0" smtClean="0"/>
              <a:t>Medicine</a:t>
            </a:r>
          </a:p>
          <a:p>
            <a:pPr marL="0" indent="0">
              <a:buNone/>
            </a:pPr>
            <a:r>
              <a:rPr lang="en-US" sz="3200" dirty="0" smtClean="0"/>
              <a:t>Arab doctors discovered that blood moves to and from the heart.  They learned to diagnose many diseases, including measles and smallpox.</a:t>
            </a:r>
            <a:endParaRPr lang="en-US" sz="3200" dirty="0"/>
          </a:p>
        </p:txBody>
      </p:sp>
      <p:sp>
        <p:nvSpPr>
          <p:cNvPr id="3" name="Title 2"/>
          <p:cNvSpPr>
            <a:spLocks noGrp="1"/>
          </p:cNvSpPr>
          <p:nvPr>
            <p:ph type="title"/>
          </p:nvPr>
        </p:nvSpPr>
        <p:spPr>
          <a:xfrm>
            <a:off x="685800" y="533400"/>
            <a:ext cx="7756263" cy="1054250"/>
          </a:xfrm>
        </p:spPr>
        <p:txBody>
          <a:bodyPr/>
          <a:lstStyle/>
          <a:p>
            <a:r>
              <a:rPr lang="en-US" sz="4400" dirty="0"/>
              <a:t>Arab Cultural Achievements</a:t>
            </a:r>
          </a:p>
        </p:txBody>
      </p:sp>
    </p:spTree>
    <p:extLst>
      <p:ext uri="{BB962C8B-B14F-4D97-AF65-F5344CB8AC3E}">
        <p14:creationId xmlns:p14="http://schemas.microsoft.com/office/powerpoint/2010/main" val="591417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133600"/>
            <a:ext cx="7745505" cy="3810000"/>
          </a:xfrm>
        </p:spPr>
        <p:txBody>
          <a:bodyPr>
            <a:normAutofit/>
          </a:bodyPr>
          <a:lstStyle/>
          <a:p>
            <a:r>
              <a:rPr lang="en-US" sz="3200" b="1" dirty="0"/>
              <a:t>Mecca</a:t>
            </a:r>
            <a:r>
              <a:rPr lang="en-US" sz="3200" dirty="0"/>
              <a:t> was one of the most important of these cities</a:t>
            </a:r>
            <a:r>
              <a:rPr lang="en-US" sz="3200" dirty="0" smtClean="0"/>
              <a:t>.  In the seventh century, a new religion emerged here:  </a:t>
            </a:r>
            <a:r>
              <a:rPr lang="en-US" sz="3200" b="1" dirty="0" smtClean="0"/>
              <a:t>Islam</a:t>
            </a:r>
            <a:r>
              <a:rPr lang="en-US" sz="3200" dirty="0" smtClean="0"/>
              <a:t>.  “Islam” is Arabic for “submission.”  Within a hundred years, Islam grew to control an area larger than the Roman Empire.</a:t>
            </a:r>
            <a:endParaRPr lang="en-US" sz="3200" dirty="0"/>
          </a:p>
        </p:txBody>
      </p:sp>
      <p:sp>
        <p:nvSpPr>
          <p:cNvPr id="3" name="Title 2"/>
          <p:cNvSpPr>
            <a:spLocks noGrp="1"/>
          </p:cNvSpPr>
          <p:nvPr>
            <p:ph type="title"/>
          </p:nvPr>
        </p:nvSpPr>
        <p:spPr/>
        <p:txBody>
          <a:bodyPr/>
          <a:lstStyle/>
          <a:p>
            <a:r>
              <a:rPr lang="en-US" dirty="0"/>
              <a:t>The Rise of </a:t>
            </a:r>
            <a:r>
              <a:rPr lang="en-US" dirty="0" smtClean="0"/>
              <a:t>Islam, cont’d</a:t>
            </a:r>
            <a:endParaRPr lang="en-US" dirty="0"/>
          </a:p>
        </p:txBody>
      </p:sp>
    </p:spTree>
    <p:extLst>
      <p:ext uri="{BB962C8B-B14F-4D97-AF65-F5344CB8AC3E}">
        <p14:creationId xmlns:p14="http://schemas.microsoft.com/office/powerpoint/2010/main" val="4098144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i="1" dirty="0" smtClean="0"/>
              <a:t>Architecture</a:t>
            </a:r>
          </a:p>
          <a:p>
            <a:pPr marL="0" indent="0">
              <a:buNone/>
            </a:pPr>
            <a:r>
              <a:rPr lang="en-US" sz="3200" dirty="0" smtClean="0"/>
              <a:t>Muslim rulers built beautiful palaces and mosques, richly decorated with mosaics, calligraphy, and geometrical designs.</a:t>
            </a:r>
            <a:endParaRPr lang="en-US" sz="3200" dirty="0"/>
          </a:p>
        </p:txBody>
      </p:sp>
      <p:sp>
        <p:nvSpPr>
          <p:cNvPr id="3" name="Title 2"/>
          <p:cNvSpPr>
            <a:spLocks noGrp="1"/>
          </p:cNvSpPr>
          <p:nvPr>
            <p:ph type="title"/>
          </p:nvPr>
        </p:nvSpPr>
        <p:spPr/>
        <p:txBody>
          <a:bodyPr/>
          <a:lstStyle/>
          <a:p>
            <a:r>
              <a:rPr lang="en-US" sz="4400" dirty="0"/>
              <a:t>Arab Cultural Achievements</a:t>
            </a:r>
          </a:p>
        </p:txBody>
      </p:sp>
    </p:spTree>
    <p:extLst>
      <p:ext uri="{BB962C8B-B14F-4D97-AF65-F5344CB8AC3E}">
        <p14:creationId xmlns:p14="http://schemas.microsoft.com/office/powerpoint/2010/main" val="3916552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401"/>
            <a:ext cx="7745505" cy="4343399"/>
          </a:xfrm>
        </p:spPr>
        <p:txBody>
          <a:bodyPr>
            <a:noAutofit/>
          </a:bodyPr>
          <a:lstStyle/>
          <a:p>
            <a:r>
              <a:rPr lang="en-US" sz="2800" dirty="0" smtClean="0"/>
              <a:t>Anthropologists believe humanity first arose in East Africa.  In ancient times, the rise of Egyptian civilization affected African cultures along the upper </a:t>
            </a:r>
            <a:r>
              <a:rPr lang="en-US" sz="2800" dirty="0"/>
              <a:t>N</a:t>
            </a:r>
            <a:r>
              <a:rPr lang="en-US" sz="2800" dirty="0" smtClean="0"/>
              <a:t>ile, such as the </a:t>
            </a:r>
            <a:r>
              <a:rPr lang="en-US" sz="2800" b="1" dirty="0" smtClean="0"/>
              <a:t>Kush</a:t>
            </a:r>
            <a:r>
              <a:rPr lang="en-US" sz="2800" dirty="0" smtClean="0"/>
              <a:t> and </a:t>
            </a:r>
            <a:r>
              <a:rPr lang="en-US" sz="2800" b="1" dirty="0" smtClean="0"/>
              <a:t>Axum</a:t>
            </a:r>
            <a:r>
              <a:rPr lang="en-US" sz="2800" dirty="0" smtClean="0"/>
              <a:t>.  Kush was an early iron-producing center, which grew rich from selling iron wares, ivory, ebony, wood, and slaves.  Later, the Kingdom of </a:t>
            </a:r>
            <a:r>
              <a:rPr lang="en-US" sz="2800" b="1" dirty="0" smtClean="0"/>
              <a:t>Ethiopia</a:t>
            </a:r>
            <a:r>
              <a:rPr lang="en-US" sz="2800" dirty="0" smtClean="0"/>
              <a:t> in East Africa adopted its own form of Christianity.</a:t>
            </a:r>
            <a:endParaRPr lang="en-US" sz="2800" dirty="0"/>
          </a:p>
        </p:txBody>
      </p:sp>
      <p:sp>
        <p:nvSpPr>
          <p:cNvPr id="3" name="Title 2"/>
          <p:cNvSpPr>
            <a:spLocks noGrp="1"/>
          </p:cNvSpPr>
          <p:nvPr>
            <p:ph type="title"/>
          </p:nvPr>
        </p:nvSpPr>
        <p:spPr/>
        <p:txBody>
          <a:bodyPr/>
          <a:lstStyle/>
          <a:p>
            <a:r>
              <a:rPr lang="en-US" dirty="0" smtClean="0"/>
              <a:t>The Kingdoms of Africa</a:t>
            </a:r>
            <a:endParaRPr lang="en-US" dirty="0"/>
          </a:p>
        </p:txBody>
      </p:sp>
    </p:spTree>
    <p:extLst>
      <p:ext uri="{BB962C8B-B14F-4D97-AF65-F5344CB8AC3E}">
        <p14:creationId xmlns:p14="http://schemas.microsoft.com/office/powerpoint/2010/main" val="2980357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1201"/>
            <a:ext cx="7745505" cy="4144962"/>
          </a:xfrm>
        </p:spPr>
        <p:txBody>
          <a:bodyPr>
            <a:normAutofit/>
          </a:bodyPr>
          <a:lstStyle/>
          <a:p>
            <a:r>
              <a:rPr lang="en-US" dirty="0" smtClean="0"/>
              <a:t>The dry Sahara Desert occupies </a:t>
            </a:r>
            <a:r>
              <a:rPr lang="en-US" smtClean="0"/>
              <a:t>most of </a:t>
            </a:r>
            <a:r>
              <a:rPr lang="en-US" dirty="0" smtClean="0"/>
              <a:t>North Africa.  Just below this desert is a wide band of grasslands with some trees, known as the savanna.  The savanna stretches across almost the entire width of Africa, from the Atlantic to the Indian Ocean.  It was home to large numbers of pastoral peoples herding cattle and sheep.  These people also learned to smelt iron and grow crops, and had complex communities with </a:t>
            </a:r>
            <a:r>
              <a:rPr lang="en-US" dirty="0" err="1" smtClean="0"/>
              <a:t>craftpersons</a:t>
            </a:r>
            <a:r>
              <a:rPr lang="en-US" dirty="0" smtClean="0"/>
              <a:t>, warriors, and traders.  Below the savanna lay the tropical rainforests of equatorial Africa.</a:t>
            </a:r>
            <a:endParaRPr lang="en-US" dirty="0"/>
          </a:p>
        </p:txBody>
      </p:sp>
      <p:sp>
        <p:nvSpPr>
          <p:cNvPr id="3" name="Title 2"/>
          <p:cNvSpPr>
            <a:spLocks noGrp="1"/>
          </p:cNvSpPr>
          <p:nvPr>
            <p:ph type="title"/>
          </p:nvPr>
        </p:nvSpPr>
        <p:spPr/>
        <p:txBody>
          <a:bodyPr/>
          <a:lstStyle/>
          <a:p>
            <a:r>
              <a:rPr lang="en-US" dirty="0" smtClean="0"/>
              <a:t>The Gold-Salt Trade</a:t>
            </a:r>
            <a:endParaRPr lang="en-US" dirty="0"/>
          </a:p>
        </p:txBody>
      </p:sp>
    </p:spTree>
    <p:extLst>
      <p:ext uri="{BB962C8B-B14F-4D97-AF65-F5344CB8AC3E}">
        <p14:creationId xmlns:p14="http://schemas.microsoft.com/office/powerpoint/2010/main" val="2929145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1201"/>
            <a:ext cx="7745505" cy="4144962"/>
          </a:xfrm>
        </p:spPr>
        <p:txBody>
          <a:bodyPr>
            <a:normAutofit/>
          </a:bodyPr>
          <a:lstStyle/>
          <a:p>
            <a:r>
              <a:rPr lang="en-US" dirty="0" smtClean="0"/>
              <a:t>The Sahara Desert acted as a barrier that separated the peoples of Sub-Saharan Africa from the Mediterranean world and the rest of Eurasia.  Despite this separation, trade across the Sahara was never cut off completely.  The Sahara contains oases with underground springs that supply fresh water.  Because camels are able to go several days without water, merchants could cross the desert once they knew where these oases were located.  By the 7</a:t>
            </a:r>
            <a:r>
              <a:rPr lang="en-US" baseline="30000" dirty="0" smtClean="0"/>
              <a:t>th</a:t>
            </a:r>
            <a:r>
              <a:rPr lang="en-US" dirty="0" smtClean="0"/>
              <a:t> century, Muslim merchants from the Mediterranean were making the challenging journey.</a:t>
            </a:r>
            <a:endParaRPr lang="en-US" dirty="0"/>
          </a:p>
        </p:txBody>
      </p:sp>
      <p:sp>
        <p:nvSpPr>
          <p:cNvPr id="3" name="Title 2"/>
          <p:cNvSpPr>
            <a:spLocks noGrp="1"/>
          </p:cNvSpPr>
          <p:nvPr>
            <p:ph type="title"/>
          </p:nvPr>
        </p:nvSpPr>
        <p:spPr/>
        <p:txBody>
          <a:bodyPr/>
          <a:lstStyle/>
          <a:p>
            <a:r>
              <a:rPr lang="en-US" dirty="0"/>
              <a:t>The Gold-Salt Trade</a:t>
            </a:r>
          </a:p>
        </p:txBody>
      </p:sp>
    </p:spTree>
    <p:extLst>
      <p:ext uri="{BB962C8B-B14F-4D97-AF65-F5344CB8AC3E}">
        <p14:creationId xmlns:p14="http://schemas.microsoft.com/office/powerpoint/2010/main" val="1631811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599"/>
            <a:ext cx="7745505" cy="3992563"/>
          </a:xfrm>
        </p:spPr>
        <p:txBody>
          <a:bodyPr/>
          <a:lstStyle/>
          <a:p>
            <a:r>
              <a:rPr lang="en-US" dirty="0" smtClean="0"/>
              <a:t>These merchants were especially motivated to cross the Sahara because of the gold and other riches they could obtain from trade with West Africa.  At the same time, part of West Africa lacked salt – vital to human survival.  Merchants, moving in camel caravans across the desert, picked up large blocks of salt on their journey, to exchange for gold.  A thriving trade developed, based on this gold-salt trade.  Ideas were exchanged, such as Islamic beliefs, as well as goods. </a:t>
            </a:r>
            <a:endParaRPr lang="en-US" dirty="0"/>
          </a:p>
        </p:txBody>
      </p:sp>
      <p:sp>
        <p:nvSpPr>
          <p:cNvPr id="3" name="Title 2"/>
          <p:cNvSpPr>
            <a:spLocks noGrp="1"/>
          </p:cNvSpPr>
          <p:nvPr>
            <p:ph type="title"/>
          </p:nvPr>
        </p:nvSpPr>
        <p:spPr/>
        <p:txBody>
          <a:bodyPr/>
          <a:lstStyle/>
          <a:p>
            <a:r>
              <a:rPr lang="en-US" dirty="0"/>
              <a:t>The Gold-Salt Trade</a:t>
            </a:r>
          </a:p>
        </p:txBody>
      </p:sp>
    </p:spTree>
    <p:extLst>
      <p:ext uri="{BB962C8B-B14F-4D97-AF65-F5344CB8AC3E}">
        <p14:creationId xmlns:p14="http://schemas.microsoft.com/office/powerpoint/2010/main" val="2032392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Gold-Salt Trade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57400"/>
            <a:ext cx="7992533" cy="4495800"/>
          </a:xfrm>
          <a:prstGeom prst="rect">
            <a:avLst/>
          </a:prstGeom>
          <a:ln>
            <a:noFill/>
          </a:ln>
          <a:effectLst>
            <a:softEdge rad="112500"/>
          </a:effectLst>
        </p:spPr>
      </p:pic>
    </p:spTree>
    <p:extLst>
      <p:ext uri="{BB962C8B-B14F-4D97-AF65-F5344CB8AC3E}">
        <p14:creationId xmlns:p14="http://schemas.microsoft.com/office/powerpoint/2010/main" val="1600896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Around the fifth century, West Africa saw the rise of a series of powerful kingdoms based on their control of trade routes and fine cavalries.  For the next thousand years, their civilizations dominated West Africa – leading to an exchange of ideas, the rise of cities, and increasing wealth.</a:t>
            </a:r>
            <a:endParaRPr lang="en-US" sz="2800" dirty="0"/>
          </a:p>
        </p:txBody>
      </p:sp>
      <p:sp>
        <p:nvSpPr>
          <p:cNvPr id="3" name="Title 2"/>
          <p:cNvSpPr>
            <a:spLocks noGrp="1"/>
          </p:cNvSpPr>
          <p:nvPr>
            <p:ph type="title"/>
          </p:nvPr>
        </p:nvSpPr>
        <p:spPr/>
        <p:txBody>
          <a:bodyPr/>
          <a:lstStyle/>
          <a:p>
            <a:r>
              <a:rPr lang="en-US" sz="4800" dirty="0" smtClean="0"/>
              <a:t>Rise of the West African Kingdoms</a:t>
            </a:r>
            <a:endParaRPr lang="en-US" sz="4800" dirty="0"/>
          </a:p>
        </p:txBody>
      </p:sp>
    </p:spTree>
    <p:extLst>
      <p:ext uri="{BB962C8B-B14F-4D97-AF65-F5344CB8AC3E}">
        <p14:creationId xmlns:p14="http://schemas.microsoft.com/office/powerpoint/2010/main" val="202303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a:t>
            </a:r>
            <a:r>
              <a:rPr lang="en-US" b="1" dirty="0" smtClean="0"/>
              <a:t>Kingdom of Ghana </a:t>
            </a:r>
            <a:r>
              <a:rPr lang="en-US" dirty="0" smtClean="0"/>
              <a:t>was </a:t>
            </a:r>
            <a:r>
              <a:rPr lang="en-US" dirty="0"/>
              <a:t>f</a:t>
            </a:r>
            <a:r>
              <a:rPr lang="en-US" dirty="0" smtClean="0"/>
              <a:t>ounded about 750.  It developed in the region between the Senegal and Niger Rivers.  The people of Ghana used their ability to make iron swords, spears, and lances to subdue neighboring peoples and to gain control over West Africa’s major trade routes.  Caravans brought salt south to Ghana and returned north with gold from forest areas southwest of Ghana.  The power of the kings of Ghana rested on their ability to tax all trade passing through the region, especially the salt and gold trade.  With these revenues, they were able to raise an army with a large cavalry.</a:t>
            </a:r>
            <a:endParaRPr lang="en-US" dirty="0"/>
          </a:p>
        </p:txBody>
      </p:sp>
      <p:sp>
        <p:nvSpPr>
          <p:cNvPr id="3" name="Title 2"/>
          <p:cNvSpPr>
            <a:spLocks noGrp="1"/>
          </p:cNvSpPr>
          <p:nvPr>
            <p:ph type="title"/>
          </p:nvPr>
        </p:nvSpPr>
        <p:spPr/>
        <p:txBody>
          <a:bodyPr/>
          <a:lstStyle/>
          <a:p>
            <a:r>
              <a:rPr lang="en-US" dirty="0" smtClean="0"/>
              <a:t>Kingdom of Ghana </a:t>
            </a:r>
            <a:br>
              <a:rPr lang="en-US" dirty="0" smtClean="0"/>
            </a:br>
            <a:r>
              <a:rPr lang="en-US" sz="3600" dirty="0" smtClean="0"/>
              <a:t>(750-1200)</a:t>
            </a:r>
            <a:endParaRPr lang="en-US" sz="3600" dirty="0"/>
          </a:p>
        </p:txBody>
      </p:sp>
    </p:spTree>
    <p:extLst>
      <p:ext uri="{BB962C8B-B14F-4D97-AF65-F5344CB8AC3E}">
        <p14:creationId xmlns:p14="http://schemas.microsoft.com/office/powerpoint/2010/main" val="1615527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rulers of Ghana built a capital city and governed a wide area through the use of officials and nobles.  The king appointed nobles to govern the provinces in return for paying taxes to the central government.  This system had some similarities with European feudalism.  Rulers and nobles were further enriched by using captives of war as slaves.  However, in 1076, the Ghanaians were invaded by Muslims from North Africa.  The Muslims brought Islam to West Africa.  Ghana never fully recovered from this invasion and eventually dissolved into several smaller states.</a:t>
            </a:r>
            <a:endParaRPr lang="en-US" dirty="0"/>
          </a:p>
        </p:txBody>
      </p:sp>
      <p:sp>
        <p:nvSpPr>
          <p:cNvPr id="3" name="Title 2"/>
          <p:cNvSpPr>
            <a:spLocks noGrp="1"/>
          </p:cNvSpPr>
          <p:nvPr>
            <p:ph type="title"/>
          </p:nvPr>
        </p:nvSpPr>
        <p:spPr/>
        <p:txBody>
          <a:bodyPr/>
          <a:lstStyle/>
          <a:p>
            <a:r>
              <a:rPr lang="en-US" dirty="0"/>
              <a:t>Kingdom of Ghana </a:t>
            </a:r>
            <a:br>
              <a:rPr lang="en-US" dirty="0"/>
            </a:br>
            <a:r>
              <a:rPr lang="en-US" sz="3600" dirty="0"/>
              <a:t>(750-1200)</a:t>
            </a:r>
            <a:endParaRPr lang="en-US" dirty="0"/>
          </a:p>
        </p:txBody>
      </p:sp>
    </p:spTree>
    <p:extLst>
      <p:ext uri="{BB962C8B-B14F-4D97-AF65-F5344CB8AC3E}">
        <p14:creationId xmlns:p14="http://schemas.microsoft.com/office/powerpoint/2010/main" val="897841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2057400"/>
            <a:ext cx="4343400" cy="4540828"/>
          </a:xfrm>
          <a:prstGeom prst="rect">
            <a:avLst/>
          </a:prstGeom>
          <a:ln>
            <a:noFill/>
          </a:ln>
          <a:effectLst>
            <a:softEdge rad="112500"/>
          </a:effectLst>
        </p:spPr>
      </p:pic>
      <p:sp>
        <p:nvSpPr>
          <p:cNvPr id="3" name="Title 2"/>
          <p:cNvSpPr>
            <a:spLocks noGrp="1"/>
          </p:cNvSpPr>
          <p:nvPr>
            <p:ph type="title"/>
          </p:nvPr>
        </p:nvSpPr>
        <p:spPr/>
        <p:txBody>
          <a:bodyPr/>
          <a:lstStyle/>
          <a:p>
            <a:r>
              <a:rPr lang="en-US" dirty="0"/>
              <a:t>Kingdom of Ghana </a:t>
            </a:r>
            <a:br>
              <a:rPr lang="en-US" dirty="0"/>
            </a:br>
            <a:r>
              <a:rPr lang="en-US" sz="3600" dirty="0"/>
              <a:t>(750-1200)</a:t>
            </a:r>
            <a:endParaRPr lang="en-US" dirty="0"/>
          </a:p>
        </p:txBody>
      </p:sp>
    </p:spTree>
    <p:extLst>
      <p:ext uri="{BB962C8B-B14F-4D97-AF65-F5344CB8AC3E}">
        <p14:creationId xmlns:p14="http://schemas.microsoft.com/office/powerpoint/2010/main" val="161422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Rise of </a:t>
            </a:r>
            <a:r>
              <a:rPr lang="en-US" dirty="0" smtClean="0"/>
              <a:t>Islam, cont’d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57400"/>
            <a:ext cx="7162800" cy="4648200"/>
          </a:xfrm>
          <a:prstGeom prst="rect">
            <a:avLst/>
          </a:prstGeom>
          <a:ln>
            <a:noFill/>
          </a:ln>
          <a:effectLst>
            <a:softEdge rad="112500"/>
          </a:effectLst>
        </p:spPr>
      </p:pic>
    </p:spTree>
    <p:extLst>
      <p:ext uri="{BB962C8B-B14F-4D97-AF65-F5344CB8AC3E}">
        <p14:creationId xmlns:p14="http://schemas.microsoft.com/office/powerpoint/2010/main" val="1778565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e Ghana Empir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828800" y="2057400"/>
            <a:ext cx="5784850" cy="4339082"/>
          </a:xfrm>
        </p:spPr>
      </p:pic>
      <p:sp>
        <p:nvSpPr>
          <p:cNvPr id="3" name="Title 2"/>
          <p:cNvSpPr>
            <a:spLocks noGrp="1"/>
          </p:cNvSpPr>
          <p:nvPr>
            <p:ph type="title"/>
          </p:nvPr>
        </p:nvSpPr>
        <p:spPr/>
        <p:txBody>
          <a:bodyPr/>
          <a:lstStyle/>
          <a:p>
            <a:r>
              <a:rPr lang="en-US" dirty="0"/>
              <a:t>Kingdom of Ghana </a:t>
            </a:r>
            <a:br>
              <a:rPr lang="en-US" dirty="0"/>
            </a:br>
            <a:r>
              <a:rPr lang="en-US" sz="3600" dirty="0"/>
              <a:t>(750-1200)</a:t>
            </a:r>
            <a:endParaRPr lang="en-US" dirty="0"/>
          </a:p>
        </p:txBody>
      </p:sp>
    </p:spTree>
    <p:extLst>
      <p:ext uri="{BB962C8B-B14F-4D97-AF65-F5344CB8AC3E}">
        <p14:creationId xmlns:p14="http://schemas.microsoft.com/office/powerpoint/2010/main" val="23950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In 1240, the people of Mali conquered the old capital of Ghana and established a new empire.  Their rulers brought both gold and salt mines under their direct control. Mali’s rulers converted to Islam, although most of their people did not adopt the Islamic faith and stayed loyal to traditional religious beliefs.</a:t>
            </a:r>
          </a:p>
          <a:p>
            <a:r>
              <a:rPr lang="en-US" dirty="0" smtClean="0"/>
              <a:t>Mali’s most famous ruler, </a:t>
            </a:r>
            <a:r>
              <a:rPr lang="en-US" b="1" dirty="0" smtClean="0"/>
              <a:t>Mansa Musa</a:t>
            </a:r>
            <a:r>
              <a:rPr lang="en-US" dirty="0" smtClean="0"/>
              <a:t>, expanded the kingdom greatly.  He made a religious pilgrimage to Mecca in 1324, also visiting Cairo in Egypt.  Observers were impressed with his wealth.  Mansa Musa brought Muslim scholars and architects back with him to Mali.</a:t>
            </a:r>
            <a:endParaRPr lang="en-US" dirty="0"/>
          </a:p>
        </p:txBody>
      </p:sp>
      <p:sp>
        <p:nvSpPr>
          <p:cNvPr id="3" name="Title 2"/>
          <p:cNvSpPr>
            <a:spLocks noGrp="1"/>
          </p:cNvSpPr>
          <p:nvPr>
            <p:ph type="title"/>
          </p:nvPr>
        </p:nvSpPr>
        <p:spPr/>
        <p:txBody>
          <a:bodyPr/>
          <a:lstStyle/>
          <a:p>
            <a:r>
              <a:rPr lang="en-US" dirty="0" smtClean="0"/>
              <a:t>Kingdom of Mali</a:t>
            </a:r>
            <a:br>
              <a:rPr lang="en-US" dirty="0" smtClean="0"/>
            </a:br>
            <a:r>
              <a:rPr lang="en-US" sz="3600" dirty="0" smtClean="0"/>
              <a:t>(1240 – 1400)</a:t>
            </a:r>
            <a:endParaRPr lang="en-US" sz="3600" dirty="0"/>
          </a:p>
        </p:txBody>
      </p:sp>
    </p:spTree>
    <p:extLst>
      <p:ext uri="{BB962C8B-B14F-4D97-AF65-F5344CB8AC3E}">
        <p14:creationId xmlns:p14="http://schemas.microsoft.com/office/powerpoint/2010/main" val="672484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7745505" cy="4343400"/>
          </a:xfrm>
        </p:spPr>
        <p:txBody>
          <a:bodyPr>
            <a:noAutofit/>
          </a:bodyPr>
          <a:lstStyle/>
          <a:p>
            <a:r>
              <a:rPr lang="en-US" sz="2800" dirty="0" smtClean="0"/>
              <a:t>Mansa Musa commissioned a palace and a giant mosque to be built in </a:t>
            </a:r>
            <a:r>
              <a:rPr lang="en-US" sz="2800" b="1" dirty="0" smtClean="0"/>
              <a:t>Timbuktu</a:t>
            </a:r>
            <a:r>
              <a:rPr lang="en-US" sz="2800" dirty="0" smtClean="0"/>
              <a:t>, a thriving trading center on the Niger River.  Under Musa’s support, Muslim scholarship flourished.  Timbuktu became an important center of several important universities and attracted students from Europe, Asia, and Africa.  Because of the importance of studying the Quran, many of the subjects learned to read and write.</a:t>
            </a:r>
            <a:endParaRPr lang="en-US" sz="2800" dirty="0"/>
          </a:p>
        </p:txBody>
      </p:sp>
      <p:sp>
        <p:nvSpPr>
          <p:cNvPr id="3" name="Title 2"/>
          <p:cNvSpPr>
            <a:spLocks noGrp="1"/>
          </p:cNvSpPr>
          <p:nvPr>
            <p:ph type="title"/>
          </p:nvPr>
        </p:nvSpPr>
        <p:spPr/>
        <p:txBody>
          <a:bodyPr/>
          <a:lstStyle/>
          <a:p>
            <a:r>
              <a:rPr lang="en-US" dirty="0"/>
              <a:t>Kingdom of Mali</a:t>
            </a:r>
            <a:br>
              <a:rPr lang="en-US" dirty="0"/>
            </a:br>
            <a:r>
              <a:rPr lang="en-US" sz="3600" dirty="0"/>
              <a:t>(1240 – 1400)</a:t>
            </a:r>
            <a:endParaRPr lang="en-US" dirty="0"/>
          </a:p>
        </p:txBody>
      </p:sp>
    </p:spTree>
    <p:extLst>
      <p:ext uri="{BB962C8B-B14F-4D97-AF65-F5344CB8AC3E}">
        <p14:creationId xmlns:p14="http://schemas.microsoft.com/office/powerpoint/2010/main" val="587351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133600"/>
            <a:ext cx="6662738" cy="4438118"/>
          </a:xfrm>
          <a:prstGeom prst="rect">
            <a:avLst/>
          </a:prstGeom>
          <a:ln>
            <a:noFill/>
          </a:ln>
          <a:effectLst>
            <a:softEdge rad="112500"/>
          </a:effectLst>
        </p:spPr>
      </p:pic>
      <p:sp>
        <p:nvSpPr>
          <p:cNvPr id="3" name="Title 2"/>
          <p:cNvSpPr>
            <a:spLocks noGrp="1"/>
          </p:cNvSpPr>
          <p:nvPr>
            <p:ph type="title"/>
          </p:nvPr>
        </p:nvSpPr>
        <p:spPr/>
        <p:txBody>
          <a:bodyPr/>
          <a:lstStyle/>
          <a:p>
            <a:r>
              <a:rPr lang="en-US" dirty="0"/>
              <a:t>Kingdom of Mali</a:t>
            </a:r>
            <a:br>
              <a:rPr lang="en-US" dirty="0"/>
            </a:br>
            <a:r>
              <a:rPr lang="en-US" sz="3600" dirty="0"/>
              <a:t>(1240 – 1400)</a:t>
            </a:r>
            <a:endParaRPr lang="en-US" dirty="0"/>
          </a:p>
        </p:txBody>
      </p:sp>
    </p:spTree>
    <p:extLst>
      <p:ext uri="{BB962C8B-B14F-4D97-AF65-F5344CB8AC3E}">
        <p14:creationId xmlns:p14="http://schemas.microsoft.com/office/powerpoint/2010/main" val="2100869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Arab travelers like </a:t>
            </a:r>
            <a:r>
              <a:rPr lang="en-US" sz="2800" b="1" dirty="0" err="1" smtClean="0"/>
              <a:t>Ibn</a:t>
            </a:r>
            <a:r>
              <a:rPr lang="en-US" sz="2800" b="1" dirty="0" smtClean="0"/>
              <a:t> Battuta </a:t>
            </a:r>
            <a:r>
              <a:rPr lang="en-US" sz="2800" dirty="0" smtClean="0"/>
              <a:t>were impressed by Mali’s wealth, respect for law and the power of its ruler.  It is through the extensive travels of </a:t>
            </a:r>
            <a:r>
              <a:rPr lang="en-US" sz="2800" dirty="0" err="1" smtClean="0"/>
              <a:t>Ibn</a:t>
            </a:r>
            <a:r>
              <a:rPr lang="en-US" sz="2800" dirty="0" smtClean="0"/>
              <a:t> Battuta during this time period that scholars know much about the life in Africa and the Middle East.  Later rulers of Mali proved less capable than Mansa Musa, and the empire collapsed in the 1400s.</a:t>
            </a:r>
            <a:endParaRPr lang="en-US" sz="2800" dirty="0"/>
          </a:p>
        </p:txBody>
      </p:sp>
      <p:sp>
        <p:nvSpPr>
          <p:cNvPr id="3" name="Title 2"/>
          <p:cNvSpPr>
            <a:spLocks noGrp="1"/>
          </p:cNvSpPr>
          <p:nvPr>
            <p:ph type="title"/>
          </p:nvPr>
        </p:nvSpPr>
        <p:spPr/>
        <p:txBody>
          <a:bodyPr/>
          <a:lstStyle/>
          <a:p>
            <a:r>
              <a:rPr lang="en-US" dirty="0"/>
              <a:t>Kingdom of Mali</a:t>
            </a:r>
            <a:br>
              <a:rPr lang="en-US" dirty="0"/>
            </a:br>
            <a:r>
              <a:rPr lang="en-US" sz="3600" dirty="0"/>
              <a:t>(1240 – 1400)</a:t>
            </a:r>
            <a:endParaRPr lang="en-US" dirty="0"/>
          </a:p>
        </p:txBody>
      </p:sp>
    </p:spTree>
    <p:extLst>
      <p:ext uri="{BB962C8B-B14F-4D97-AF65-F5344CB8AC3E}">
        <p14:creationId xmlns:p14="http://schemas.microsoft.com/office/powerpoint/2010/main" val="1506847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057400"/>
            <a:ext cx="4358418" cy="4572000"/>
          </a:xfrm>
          <a:prstGeom prst="rect">
            <a:avLst/>
          </a:prstGeom>
          <a:ln>
            <a:noFill/>
          </a:ln>
          <a:effectLst>
            <a:softEdge rad="112500"/>
          </a:effectLst>
        </p:spPr>
      </p:pic>
      <p:sp>
        <p:nvSpPr>
          <p:cNvPr id="3" name="Title 2"/>
          <p:cNvSpPr>
            <a:spLocks noGrp="1"/>
          </p:cNvSpPr>
          <p:nvPr>
            <p:ph type="title"/>
          </p:nvPr>
        </p:nvSpPr>
        <p:spPr/>
        <p:txBody>
          <a:bodyPr/>
          <a:lstStyle/>
          <a:p>
            <a:r>
              <a:rPr lang="en-US" dirty="0"/>
              <a:t>Kingdom of Mali</a:t>
            </a:r>
            <a:br>
              <a:rPr lang="en-US" dirty="0"/>
            </a:br>
            <a:r>
              <a:rPr lang="en-US" sz="3600" dirty="0"/>
              <a:t>(1240 – 1400)</a:t>
            </a:r>
            <a:endParaRPr lang="en-US" dirty="0"/>
          </a:p>
        </p:txBody>
      </p:sp>
    </p:spTree>
    <p:extLst>
      <p:ext uri="{BB962C8B-B14F-4D97-AF65-F5344CB8AC3E}">
        <p14:creationId xmlns:p14="http://schemas.microsoft.com/office/powerpoint/2010/main" val="2532490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 1464, Sultan </a:t>
            </a:r>
            <a:r>
              <a:rPr lang="en-US" b="1" dirty="0" smtClean="0"/>
              <a:t>Sunni Ali</a:t>
            </a:r>
            <a:r>
              <a:rPr lang="en-US" dirty="0" smtClean="0"/>
              <a:t>, ruler of the Songhai people, captured Timbuktu and brought the upper Niger under his control.  The </a:t>
            </a:r>
            <a:r>
              <a:rPr lang="en-US" b="1" dirty="0" smtClean="0"/>
              <a:t>Kingdom of Songhai </a:t>
            </a:r>
            <a:r>
              <a:rPr lang="en-US" dirty="0" smtClean="0"/>
              <a:t>became the largest of West Africa’s three trading kingdoms.  Like Ghana and Mali, Songhai grew rich from trade across the Sahara Desert.  Songhai expanded its trading networks as far as Europe and Asia.  The Songhai established an elaborate system of taxation and communications.  Timbuktu continued to flourish as a center of Muslim scholarship, and many subjects were Muslim.</a:t>
            </a:r>
            <a:endParaRPr lang="en-US" dirty="0"/>
          </a:p>
        </p:txBody>
      </p:sp>
      <p:sp>
        <p:nvSpPr>
          <p:cNvPr id="3" name="Title 2"/>
          <p:cNvSpPr>
            <a:spLocks noGrp="1"/>
          </p:cNvSpPr>
          <p:nvPr>
            <p:ph type="title"/>
          </p:nvPr>
        </p:nvSpPr>
        <p:spPr/>
        <p:txBody>
          <a:bodyPr/>
          <a:lstStyle/>
          <a:p>
            <a:r>
              <a:rPr lang="en-US" sz="4800" dirty="0" smtClean="0"/>
              <a:t>The Kingdom of Songhai </a:t>
            </a:r>
            <a:r>
              <a:rPr lang="en-US" dirty="0" smtClean="0"/>
              <a:t/>
            </a:r>
            <a:br>
              <a:rPr lang="en-US" dirty="0" smtClean="0"/>
            </a:br>
            <a:r>
              <a:rPr lang="en-US" sz="3600" dirty="0" smtClean="0"/>
              <a:t>(1464- 1600)</a:t>
            </a:r>
            <a:endParaRPr lang="en-US" sz="3600" dirty="0"/>
          </a:p>
        </p:txBody>
      </p:sp>
    </p:spTree>
    <p:extLst>
      <p:ext uri="{BB962C8B-B14F-4D97-AF65-F5344CB8AC3E}">
        <p14:creationId xmlns:p14="http://schemas.microsoft.com/office/powerpoint/2010/main" val="869109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Despite its riches and power, the Kingdom of Songhai lasted only 130 years.  In 1591, the ruler of Morocco, hearing of Songhai’s wealth, invaded West Africa.  Although the Songhai army was larger, the Moroccans used gunpowder and muskets to defeat the Songhai, who fought with arrows and spears.  Despite their military success, the Moroccans were unable to govern Songhai from such a great distance.  West Africa again split apart into a large number of independent areas.  The fall of Songhai marked the end of the great West African kingdoms.</a:t>
            </a:r>
            <a:endParaRPr lang="en-US" dirty="0"/>
          </a:p>
        </p:txBody>
      </p:sp>
      <p:sp>
        <p:nvSpPr>
          <p:cNvPr id="3" name="Title 2"/>
          <p:cNvSpPr>
            <a:spLocks noGrp="1"/>
          </p:cNvSpPr>
          <p:nvPr>
            <p:ph type="title"/>
          </p:nvPr>
        </p:nvSpPr>
        <p:spPr/>
        <p:txBody>
          <a:bodyPr/>
          <a:lstStyle/>
          <a:p>
            <a:r>
              <a:rPr lang="en-US" sz="4800" dirty="0"/>
              <a:t>The Kingdom of Songhai </a:t>
            </a:r>
            <a:r>
              <a:rPr lang="en-US" dirty="0"/>
              <a:t/>
            </a:r>
            <a:br>
              <a:rPr lang="en-US" dirty="0"/>
            </a:br>
            <a:r>
              <a:rPr lang="en-US" sz="3600" dirty="0"/>
              <a:t>(1464- 1600)</a:t>
            </a:r>
          </a:p>
        </p:txBody>
      </p:sp>
    </p:spTree>
    <p:extLst>
      <p:ext uri="{BB962C8B-B14F-4D97-AF65-F5344CB8AC3E}">
        <p14:creationId xmlns:p14="http://schemas.microsoft.com/office/powerpoint/2010/main" val="1733315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57667">
            <a:off x="2320263" y="2007698"/>
            <a:ext cx="4592940" cy="4924093"/>
          </a:xfrm>
          <a:prstGeom prst="rect">
            <a:avLst/>
          </a:prstGeom>
          <a:ln>
            <a:noFill/>
          </a:ln>
          <a:effectLst>
            <a:softEdge rad="112500"/>
          </a:effectLst>
        </p:spPr>
      </p:pic>
      <p:sp>
        <p:nvSpPr>
          <p:cNvPr id="3" name="Title 2"/>
          <p:cNvSpPr>
            <a:spLocks noGrp="1"/>
          </p:cNvSpPr>
          <p:nvPr>
            <p:ph type="title"/>
          </p:nvPr>
        </p:nvSpPr>
        <p:spPr/>
        <p:txBody>
          <a:bodyPr/>
          <a:lstStyle/>
          <a:p>
            <a:r>
              <a:rPr lang="en-US" sz="4800" dirty="0"/>
              <a:t>The Kingdom of Songhai </a:t>
            </a:r>
            <a:r>
              <a:rPr lang="en-US" dirty="0"/>
              <a:t/>
            </a:r>
            <a:br>
              <a:rPr lang="en-US" dirty="0"/>
            </a:br>
            <a:r>
              <a:rPr lang="en-US" sz="3600" dirty="0"/>
              <a:t>(1464- 1600)</a:t>
            </a:r>
          </a:p>
        </p:txBody>
      </p:sp>
    </p:spTree>
    <p:extLst>
      <p:ext uri="{BB962C8B-B14F-4D97-AF65-F5344CB8AC3E}">
        <p14:creationId xmlns:p14="http://schemas.microsoft.com/office/powerpoint/2010/main" val="646055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The growth of trading kingdoms in the West African savanna, like Ghana, Mali, and Songhai, was matched by the rise of trading kingdoms in other parts of Africa.</a:t>
            </a:r>
            <a:endParaRPr lang="en-US" sz="3600" dirty="0"/>
          </a:p>
        </p:txBody>
      </p:sp>
      <p:sp>
        <p:nvSpPr>
          <p:cNvPr id="3" name="Title 2"/>
          <p:cNvSpPr>
            <a:spLocks noGrp="1"/>
          </p:cNvSpPr>
          <p:nvPr>
            <p:ph type="title"/>
          </p:nvPr>
        </p:nvSpPr>
        <p:spPr/>
        <p:txBody>
          <a:bodyPr/>
          <a:lstStyle/>
          <a:p>
            <a:r>
              <a:rPr lang="en-US" dirty="0" smtClean="0"/>
              <a:t>Other African States</a:t>
            </a:r>
            <a:endParaRPr lang="en-US" dirty="0"/>
          </a:p>
        </p:txBody>
      </p:sp>
    </p:spTree>
    <p:extLst>
      <p:ext uri="{BB962C8B-B14F-4D97-AF65-F5344CB8AC3E}">
        <p14:creationId xmlns:p14="http://schemas.microsoft.com/office/powerpoint/2010/main" val="183744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b="1" dirty="0" smtClean="0"/>
              <a:t>Islam</a:t>
            </a:r>
            <a:r>
              <a:rPr lang="en-US" sz="2800" dirty="0" smtClean="0"/>
              <a:t> was founded by </a:t>
            </a:r>
            <a:r>
              <a:rPr lang="en-US" sz="2800" b="1" dirty="0" smtClean="0"/>
              <a:t>Mohammed</a:t>
            </a:r>
            <a:r>
              <a:rPr lang="en-US" sz="2800" dirty="0" smtClean="0"/>
              <a:t>.  Born in 570, he worked in Mecca as a merchant and a shepherd.  He had a religious nature and often meditated in a nearby cave.  One day, Mohammed had a vision that the Angel Gabriel commanded him to convert the Arab tribes, who then believed in many gods, to belief in a single God, known in Arabic as “Allah.”</a:t>
            </a:r>
            <a:endParaRPr lang="en-US" sz="2800" dirty="0"/>
          </a:p>
        </p:txBody>
      </p:sp>
      <p:sp>
        <p:nvSpPr>
          <p:cNvPr id="3" name="Title 2"/>
          <p:cNvSpPr>
            <a:spLocks noGrp="1"/>
          </p:cNvSpPr>
          <p:nvPr>
            <p:ph type="title"/>
          </p:nvPr>
        </p:nvSpPr>
        <p:spPr/>
        <p:txBody>
          <a:bodyPr/>
          <a:lstStyle/>
          <a:p>
            <a:r>
              <a:rPr lang="en-US" sz="3600" dirty="0" smtClean="0"/>
              <a:t>Mohammed: The Prophet of Islam</a:t>
            </a:r>
            <a:endParaRPr lang="en-US" sz="3600" dirty="0"/>
          </a:p>
        </p:txBody>
      </p:sp>
    </p:spTree>
    <p:extLst>
      <p:ext uri="{BB962C8B-B14F-4D97-AF65-F5344CB8AC3E}">
        <p14:creationId xmlns:p14="http://schemas.microsoft.com/office/powerpoint/2010/main" val="106007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Ife and Benin – </a:t>
            </a:r>
          </a:p>
          <a:p>
            <a:pPr marL="0" indent="0">
              <a:buNone/>
            </a:pPr>
            <a:r>
              <a:rPr lang="en-US" dirty="0" smtClean="0"/>
              <a:t>These kingdoms developed in the rainforests of West Africa.  They became famous for their copper and bronze sculptures, which were among the finest of all African artwork.  By the 16</a:t>
            </a:r>
            <a:r>
              <a:rPr lang="en-US" baseline="30000" dirty="0" smtClean="0"/>
              <a:t>th</a:t>
            </a:r>
            <a:r>
              <a:rPr lang="en-US" dirty="0" smtClean="0"/>
              <a:t> century, Benin became involved in the slave trade.  It traded captured persons from other tribes and exchanged them with Europeans for guns and iron goods.</a:t>
            </a:r>
            <a:endParaRPr lang="en-US" dirty="0"/>
          </a:p>
        </p:txBody>
      </p:sp>
      <p:sp>
        <p:nvSpPr>
          <p:cNvPr id="3" name="Title 2"/>
          <p:cNvSpPr>
            <a:spLocks noGrp="1"/>
          </p:cNvSpPr>
          <p:nvPr>
            <p:ph type="title"/>
          </p:nvPr>
        </p:nvSpPr>
        <p:spPr/>
        <p:txBody>
          <a:bodyPr/>
          <a:lstStyle/>
          <a:p>
            <a:r>
              <a:rPr lang="en-US" dirty="0"/>
              <a:t>Other African States</a:t>
            </a:r>
          </a:p>
        </p:txBody>
      </p:sp>
    </p:spTree>
    <p:extLst>
      <p:ext uri="{BB962C8B-B14F-4D97-AF65-F5344CB8AC3E}">
        <p14:creationId xmlns:p14="http://schemas.microsoft.com/office/powerpoint/2010/main" val="2717824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371600"/>
            <a:ext cx="7834325" cy="5305712"/>
          </a:xfrm>
          <a:prstGeom prst="rect">
            <a:avLst/>
          </a:prstGeom>
          <a:ln>
            <a:noFill/>
          </a:ln>
          <a:effectLst>
            <a:softEdge rad="112500"/>
          </a:effectLst>
        </p:spPr>
      </p:pic>
      <p:sp>
        <p:nvSpPr>
          <p:cNvPr id="3" name="Title 2"/>
          <p:cNvSpPr>
            <a:spLocks noGrp="1"/>
          </p:cNvSpPr>
          <p:nvPr>
            <p:ph type="title"/>
          </p:nvPr>
        </p:nvSpPr>
        <p:spPr/>
        <p:txBody>
          <a:bodyPr/>
          <a:lstStyle/>
          <a:p>
            <a:r>
              <a:rPr lang="en-US" sz="3600" dirty="0" smtClean="0"/>
              <a:t>West African Rainforest</a:t>
            </a:r>
            <a:endParaRPr lang="en-US" sz="3600" dirty="0"/>
          </a:p>
        </p:txBody>
      </p:sp>
    </p:spTree>
    <p:extLst>
      <p:ext uri="{BB962C8B-B14F-4D97-AF65-F5344CB8AC3E}">
        <p14:creationId xmlns:p14="http://schemas.microsoft.com/office/powerpoint/2010/main" val="4156815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Zimbabwe –</a:t>
            </a:r>
          </a:p>
          <a:p>
            <a:pPr marL="0" indent="0">
              <a:buNone/>
            </a:pPr>
            <a:r>
              <a:rPr lang="en-US" dirty="0"/>
              <a:t>Further to the south, Zimbabwe was one of the best known of Africa’s trading kingdoms.  The existence of gold deposits near Zimbabwe was crucial to its rise.  It traded gold, copper, and ivory from Africa’s interior with Muslim traders along Africa’s east coast</a:t>
            </a:r>
            <a:r>
              <a:rPr lang="en-US" dirty="0" smtClean="0"/>
              <a:t>.</a:t>
            </a:r>
          </a:p>
          <a:p>
            <a:pPr marL="0" indent="0">
              <a:buNone/>
            </a:pPr>
            <a:endParaRPr lang="en-US" dirty="0" smtClean="0"/>
          </a:p>
          <a:p>
            <a:r>
              <a:rPr lang="en-US" b="1" dirty="0" smtClean="0"/>
              <a:t>Coastal Cities of East Africa –</a:t>
            </a:r>
          </a:p>
          <a:p>
            <a:pPr marL="0" indent="0">
              <a:buNone/>
            </a:pPr>
            <a:r>
              <a:rPr lang="en-US" dirty="0" smtClean="0"/>
              <a:t>Along the east coast of Africa, a number of independent city-states arose around the 10</a:t>
            </a:r>
            <a:r>
              <a:rPr lang="en-US" baseline="30000" dirty="0" smtClean="0"/>
              <a:t>th</a:t>
            </a:r>
            <a:r>
              <a:rPr lang="en-US" dirty="0" smtClean="0"/>
              <a:t> century.  Gold from the African interior was sent down the Zambia River to these cities, where it was sold to merchants from Arabia to India. </a:t>
            </a:r>
          </a:p>
          <a:p>
            <a:pPr marL="0" indent="0">
              <a:buNone/>
            </a:pPr>
            <a:endParaRPr lang="en-US" dirty="0"/>
          </a:p>
        </p:txBody>
      </p:sp>
      <p:sp>
        <p:nvSpPr>
          <p:cNvPr id="3" name="Title 2"/>
          <p:cNvSpPr>
            <a:spLocks noGrp="1"/>
          </p:cNvSpPr>
          <p:nvPr>
            <p:ph type="title"/>
          </p:nvPr>
        </p:nvSpPr>
        <p:spPr/>
        <p:txBody>
          <a:bodyPr/>
          <a:lstStyle/>
          <a:p>
            <a:r>
              <a:rPr lang="en-US" dirty="0"/>
              <a:t>Other African States</a:t>
            </a:r>
          </a:p>
        </p:txBody>
      </p:sp>
    </p:spTree>
    <p:extLst>
      <p:ext uri="{BB962C8B-B14F-4D97-AF65-F5344CB8AC3E}">
        <p14:creationId xmlns:p14="http://schemas.microsoft.com/office/powerpoint/2010/main" val="3597889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964790"/>
            <a:ext cx="4648200" cy="4893210"/>
          </a:xfrm>
          <a:prstGeom prst="rect">
            <a:avLst/>
          </a:prstGeom>
          <a:ln>
            <a:noFill/>
          </a:ln>
          <a:effectLst>
            <a:softEdge rad="112500"/>
          </a:effectLst>
        </p:spPr>
      </p:pic>
      <p:sp>
        <p:nvSpPr>
          <p:cNvPr id="3" name="Title 2"/>
          <p:cNvSpPr>
            <a:spLocks noGrp="1"/>
          </p:cNvSpPr>
          <p:nvPr>
            <p:ph type="title"/>
          </p:nvPr>
        </p:nvSpPr>
        <p:spPr/>
        <p:txBody>
          <a:bodyPr/>
          <a:lstStyle/>
          <a:p>
            <a:r>
              <a:rPr lang="en-US" dirty="0"/>
              <a:t>Other African States</a:t>
            </a:r>
          </a:p>
        </p:txBody>
      </p:sp>
    </p:spTree>
    <p:extLst>
      <p:ext uri="{BB962C8B-B14F-4D97-AF65-F5344CB8AC3E}">
        <p14:creationId xmlns:p14="http://schemas.microsoft.com/office/powerpoint/2010/main" val="245758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many traditional African societies, both boys and girls were separated from the community and underwent special ceremonies at puberty.  Marriages were arranged by families, and the groom paid a dowry to his bride’s family.  Under Islam, women were limited to running the household while their husbands represented the family outside it.  Their roles were summed up by a traditional Ghanaian proverb:  “A woman is a flower in a garden; her husband is the fence around it.”</a:t>
            </a:r>
            <a:endParaRPr lang="en-US" dirty="0"/>
          </a:p>
        </p:txBody>
      </p:sp>
      <p:sp>
        <p:nvSpPr>
          <p:cNvPr id="3" name="Title 2"/>
          <p:cNvSpPr>
            <a:spLocks noGrp="1"/>
          </p:cNvSpPr>
          <p:nvPr>
            <p:ph type="title"/>
          </p:nvPr>
        </p:nvSpPr>
        <p:spPr/>
        <p:txBody>
          <a:bodyPr/>
          <a:lstStyle/>
          <a:p>
            <a:r>
              <a:rPr lang="en-US" dirty="0" smtClean="0"/>
              <a:t>Family Roles in Africa</a:t>
            </a:r>
            <a:endParaRPr lang="en-US" dirty="0"/>
          </a:p>
        </p:txBody>
      </p:sp>
    </p:spTree>
    <p:extLst>
      <p:ext uri="{BB962C8B-B14F-4D97-AF65-F5344CB8AC3E}">
        <p14:creationId xmlns:p14="http://schemas.microsoft.com/office/powerpoint/2010/main" val="90398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81200"/>
            <a:ext cx="7745505" cy="4381053"/>
          </a:xfrm>
        </p:spPr>
        <p:txBody>
          <a:bodyPr>
            <a:noAutofit/>
          </a:bodyPr>
          <a:lstStyle/>
          <a:p>
            <a:r>
              <a:rPr lang="en-US" sz="2800" dirty="0" smtClean="0"/>
              <a:t>This Allah was the same God worshipped by Jews and Christians.  After his vision, Mohammed started to preach belief in Allah to his neighbors in Mecca.</a:t>
            </a:r>
          </a:p>
          <a:p>
            <a:r>
              <a:rPr lang="en-US" sz="2800" dirty="0" smtClean="0"/>
              <a:t>Some merchants in Mecca grew envious of Mohammed’s growing influence.  Fearing for his life, Mohammed fled to the city of </a:t>
            </a:r>
            <a:r>
              <a:rPr lang="en-US" sz="2800" b="1" dirty="0" smtClean="0"/>
              <a:t>Medina</a:t>
            </a:r>
            <a:r>
              <a:rPr lang="en-US" sz="2800" dirty="0" smtClean="0"/>
              <a:t> in 622.  This event, known as the Hegira, marks the starting point of the Muslim calendar.</a:t>
            </a:r>
            <a:endParaRPr lang="en-US" sz="2800" dirty="0"/>
          </a:p>
        </p:txBody>
      </p:sp>
      <p:sp>
        <p:nvSpPr>
          <p:cNvPr id="3" name="Title 2"/>
          <p:cNvSpPr>
            <a:spLocks noGrp="1"/>
          </p:cNvSpPr>
          <p:nvPr>
            <p:ph type="title"/>
          </p:nvPr>
        </p:nvSpPr>
        <p:spPr/>
        <p:txBody>
          <a:bodyPr/>
          <a:lstStyle/>
          <a:p>
            <a:r>
              <a:rPr lang="en-US" sz="3600" dirty="0"/>
              <a:t>Mohammed: The Prophet of Islam</a:t>
            </a:r>
          </a:p>
        </p:txBody>
      </p:sp>
    </p:spTree>
    <p:extLst>
      <p:ext uri="{BB962C8B-B14F-4D97-AF65-F5344CB8AC3E}">
        <p14:creationId xmlns:p14="http://schemas.microsoft.com/office/powerpoint/2010/main" val="182998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In Medina, Mohammed became a popular religious leader.  He gathered an army to retake Mecca in a </a:t>
            </a:r>
            <a:r>
              <a:rPr lang="en-US" sz="2800" b="1" dirty="0" smtClean="0"/>
              <a:t>jihad</a:t>
            </a:r>
            <a:r>
              <a:rPr lang="en-US" sz="2800" dirty="0" smtClean="0"/>
              <a:t>, or “holy war.”  In 632, two years after recapturing Mecca, Mohammed became ill and died.  By the time of his death, most tribes of the Arabian Peninsula had united and converted to Islam.</a:t>
            </a:r>
            <a:endParaRPr lang="en-US" sz="2800" dirty="0"/>
          </a:p>
        </p:txBody>
      </p:sp>
      <p:sp>
        <p:nvSpPr>
          <p:cNvPr id="3" name="Title 2"/>
          <p:cNvSpPr>
            <a:spLocks noGrp="1"/>
          </p:cNvSpPr>
          <p:nvPr>
            <p:ph type="title"/>
          </p:nvPr>
        </p:nvSpPr>
        <p:spPr>
          <a:xfrm>
            <a:off x="685800" y="609600"/>
            <a:ext cx="7756263" cy="1054250"/>
          </a:xfrm>
        </p:spPr>
        <p:txBody>
          <a:bodyPr/>
          <a:lstStyle/>
          <a:p>
            <a:r>
              <a:rPr lang="en-US" sz="3600" dirty="0"/>
              <a:t>Mohammed: The Prophet of Islam</a:t>
            </a:r>
          </a:p>
        </p:txBody>
      </p:sp>
    </p:spTree>
    <p:extLst>
      <p:ext uri="{BB962C8B-B14F-4D97-AF65-F5344CB8AC3E}">
        <p14:creationId xmlns:p14="http://schemas.microsoft.com/office/powerpoint/2010/main" val="317051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Mohammed: The Prophet of Islam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91" y="2057400"/>
            <a:ext cx="5263704" cy="3962400"/>
          </a:xfrm>
          <a:prstGeom prst="rect">
            <a:avLst/>
          </a:prstGeom>
          <a:ln>
            <a:noFill/>
          </a:ln>
          <a:effectLst>
            <a:softEdge rad="112500"/>
          </a:effectLst>
        </p:spPr>
      </p:pic>
      <p:sp>
        <p:nvSpPr>
          <p:cNvPr id="5" name="TextBox 4"/>
          <p:cNvSpPr txBox="1"/>
          <p:nvPr/>
        </p:nvSpPr>
        <p:spPr>
          <a:xfrm>
            <a:off x="1905000" y="6172200"/>
            <a:ext cx="4953000" cy="369332"/>
          </a:xfrm>
          <a:prstGeom prst="rect">
            <a:avLst/>
          </a:prstGeom>
          <a:noFill/>
        </p:spPr>
        <p:txBody>
          <a:bodyPr wrap="square" rtlCol="0">
            <a:spAutoFit/>
          </a:bodyPr>
          <a:lstStyle/>
          <a:p>
            <a:r>
              <a:rPr lang="en-US" dirty="0" smtClean="0"/>
              <a:t>Mohammed being visited by the Angel Gabriel</a:t>
            </a:r>
            <a:endParaRPr lang="en-US" dirty="0"/>
          </a:p>
        </p:txBody>
      </p:sp>
    </p:spTree>
    <p:extLst>
      <p:ext uri="{BB962C8B-B14F-4D97-AF65-F5344CB8AC3E}">
        <p14:creationId xmlns:p14="http://schemas.microsoft.com/office/powerpoint/2010/main" val="3685242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05000"/>
            <a:ext cx="7745505" cy="4724400"/>
          </a:xfrm>
        </p:spPr>
        <p:txBody>
          <a:bodyPr>
            <a:noAutofit/>
          </a:bodyPr>
          <a:lstStyle/>
          <a:p>
            <a:r>
              <a:rPr lang="en-US" sz="2800" dirty="0" smtClean="0"/>
              <a:t>The Quran (Koran) is the sacred text of Islam.  Muslims believe it records the words revealed to Mohammed by God.  Mohammed memorized these words and taught them to his followers.  The scribes wrote these words down in the Quran.  The Quran contains many references to both Jews and Christians.  Its 114 chapters also discuss forms of worship, proper conduct, and the treatment of women, along with many other matters.</a:t>
            </a:r>
            <a:endParaRPr lang="en-US" sz="2800" dirty="0"/>
          </a:p>
        </p:txBody>
      </p:sp>
      <p:sp>
        <p:nvSpPr>
          <p:cNvPr id="3" name="Title 2"/>
          <p:cNvSpPr>
            <a:spLocks noGrp="1"/>
          </p:cNvSpPr>
          <p:nvPr>
            <p:ph type="title"/>
          </p:nvPr>
        </p:nvSpPr>
        <p:spPr/>
        <p:txBody>
          <a:bodyPr/>
          <a:lstStyle/>
          <a:p>
            <a:r>
              <a:rPr lang="en-US" dirty="0" smtClean="0"/>
              <a:t>The Quran (Koran)</a:t>
            </a:r>
            <a:endParaRPr lang="en-US" dirty="0"/>
          </a:p>
        </p:txBody>
      </p:sp>
    </p:spTree>
    <p:extLst>
      <p:ext uri="{BB962C8B-B14F-4D97-AF65-F5344CB8AC3E}">
        <p14:creationId xmlns:p14="http://schemas.microsoft.com/office/powerpoint/2010/main" val="16319217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1098</TotalTime>
  <Words>2897</Words>
  <Application>Microsoft Office PowerPoint</Application>
  <PresentationFormat>On-screen Show (4:3)</PresentationFormat>
  <Paragraphs>115</Paragraphs>
  <Slides>54</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Book Antiqua</vt:lpstr>
      <vt:lpstr>Wingdings</vt:lpstr>
      <vt:lpstr>Hardcover</vt:lpstr>
      <vt:lpstr>The Islamic World and Africa</vt:lpstr>
      <vt:lpstr>The Rise of Islam</vt:lpstr>
      <vt:lpstr>The Rise of Islam, cont’d</vt:lpstr>
      <vt:lpstr>The Rise of Islam, cont’d</vt:lpstr>
      <vt:lpstr>Mohammed: The Prophet of Islam</vt:lpstr>
      <vt:lpstr>Mohammed: The Prophet of Islam</vt:lpstr>
      <vt:lpstr>Mohammed: The Prophet of Islam</vt:lpstr>
      <vt:lpstr>Mohammed: The Prophet of Islam</vt:lpstr>
      <vt:lpstr>The Quran (Koran)</vt:lpstr>
      <vt:lpstr>The Quran (Koran)</vt:lpstr>
      <vt:lpstr>The Five Pillars of Islam</vt:lpstr>
      <vt:lpstr>The Five Pillars of Islam</vt:lpstr>
      <vt:lpstr>The Five Pillars of Islam</vt:lpstr>
      <vt:lpstr>The Five Pillars of Islam</vt:lpstr>
      <vt:lpstr>The Five Pillars of Islam</vt:lpstr>
      <vt:lpstr>The Five Pillars of Islam</vt:lpstr>
      <vt:lpstr>The Five Pillars of Islam</vt:lpstr>
      <vt:lpstr>The Islamic Religion Spreads</vt:lpstr>
      <vt:lpstr>The Islamic Religion Spreads</vt:lpstr>
      <vt:lpstr>The Caliphates</vt:lpstr>
      <vt:lpstr>The Caliphates</vt:lpstr>
      <vt:lpstr>The Caliphates</vt:lpstr>
      <vt:lpstr>The Golden Age of Muslim Culture</vt:lpstr>
      <vt:lpstr>The Golden Age of Muslim Culture</vt:lpstr>
      <vt:lpstr>The Golden Age of Muslim Culture</vt:lpstr>
      <vt:lpstr>The Golden Age of Muslim Culture</vt:lpstr>
      <vt:lpstr>Arab Cultural Achievements</vt:lpstr>
      <vt:lpstr>Arab Cultural Achievements</vt:lpstr>
      <vt:lpstr>Arab Cultural Achievements</vt:lpstr>
      <vt:lpstr>Arab Cultural Achievements</vt:lpstr>
      <vt:lpstr>The Kingdoms of Africa</vt:lpstr>
      <vt:lpstr>The Gold-Salt Trade</vt:lpstr>
      <vt:lpstr>The Gold-Salt Trade</vt:lpstr>
      <vt:lpstr>The Gold-Salt Trade</vt:lpstr>
      <vt:lpstr>The Gold-Salt Trade</vt:lpstr>
      <vt:lpstr>Rise of the West African Kingdoms</vt:lpstr>
      <vt:lpstr>Kingdom of Ghana  (750-1200)</vt:lpstr>
      <vt:lpstr>Kingdom of Ghana  (750-1200)</vt:lpstr>
      <vt:lpstr>Kingdom of Ghana  (750-1200)</vt:lpstr>
      <vt:lpstr>Kingdom of Ghana  (750-1200)</vt:lpstr>
      <vt:lpstr>Kingdom of Mali (1240 – 1400)</vt:lpstr>
      <vt:lpstr>Kingdom of Mali (1240 – 1400)</vt:lpstr>
      <vt:lpstr>Kingdom of Mali (1240 – 1400)</vt:lpstr>
      <vt:lpstr>Kingdom of Mali (1240 – 1400)</vt:lpstr>
      <vt:lpstr>Kingdom of Mali (1240 – 1400)</vt:lpstr>
      <vt:lpstr>The Kingdom of Songhai  (1464- 1600)</vt:lpstr>
      <vt:lpstr>The Kingdom of Songhai  (1464- 1600)</vt:lpstr>
      <vt:lpstr>The Kingdom of Songhai  (1464- 1600)</vt:lpstr>
      <vt:lpstr>Other African States</vt:lpstr>
      <vt:lpstr>Other African States</vt:lpstr>
      <vt:lpstr>West African Rainforest</vt:lpstr>
      <vt:lpstr>Other African States</vt:lpstr>
      <vt:lpstr>Other African States</vt:lpstr>
      <vt:lpstr>Family Roles in Africa</vt:lpstr>
    </vt:vector>
  </TitlesOfParts>
  <Company>Mansfield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Islamic World and Africa</dc:title>
  <dc:creator>admin</dc:creator>
  <cp:lastModifiedBy>Anderson, Shelene</cp:lastModifiedBy>
  <cp:revision>34</cp:revision>
  <dcterms:created xsi:type="dcterms:W3CDTF">2011-12-12T18:12:38Z</dcterms:created>
  <dcterms:modified xsi:type="dcterms:W3CDTF">2018-11-06T13:58:20Z</dcterms:modified>
</cp:coreProperties>
</file>