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68" r:id="rId2"/>
    <p:sldMasterId id="2147483672" r:id="rId3"/>
  </p:sldMasterIdLst>
  <p:sldIdLst>
    <p:sldId id="258" r:id="rId4"/>
    <p:sldId id="259" r:id="rId5"/>
    <p:sldId id="274" r:id="rId6"/>
    <p:sldId id="268" r:id="rId7"/>
    <p:sldId id="272" r:id="rId8"/>
    <p:sldId id="325" r:id="rId9"/>
    <p:sldId id="278" r:id="rId10"/>
    <p:sldId id="283" r:id="rId11"/>
    <p:sldId id="284" r:id="rId12"/>
    <p:sldId id="286" r:id="rId13"/>
    <p:sldId id="287" r:id="rId14"/>
    <p:sldId id="288" r:id="rId15"/>
    <p:sldId id="289" r:id="rId16"/>
    <p:sldId id="303" r:id="rId17"/>
    <p:sldId id="319" r:id="rId18"/>
    <p:sldId id="291" r:id="rId19"/>
    <p:sldId id="292" r:id="rId20"/>
    <p:sldId id="293" r:id="rId21"/>
    <p:sldId id="320" r:id="rId22"/>
    <p:sldId id="294" r:id="rId23"/>
    <p:sldId id="295" r:id="rId24"/>
    <p:sldId id="304" r:id="rId25"/>
    <p:sldId id="296" r:id="rId26"/>
    <p:sldId id="297" r:id="rId27"/>
    <p:sldId id="298" r:id="rId28"/>
    <p:sldId id="321" r:id="rId29"/>
    <p:sldId id="314" r:id="rId30"/>
    <p:sldId id="299" r:id="rId31"/>
    <p:sldId id="300" r:id="rId32"/>
    <p:sldId id="305" r:id="rId33"/>
    <p:sldId id="306" r:id="rId34"/>
    <p:sldId id="307" r:id="rId35"/>
    <p:sldId id="322" r:id="rId36"/>
    <p:sldId id="323" r:id="rId37"/>
    <p:sldId id="308" r:id="rId38"/>
    <p:sldId id="309" r:id="rId39"/>
    <p:sldId id="324" r:id="rId40"/>
    <p:sldId id="310" r:id="rId41"/>
    <p:sldId id="312" r:id="rId42"/>
    <p:sldId id="315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A50021"/>
    <a:srgbClr val="CC0000"/>
    <a:srgbClr val="FF0000"/>
    <a:srgbClr val="008000"/>
    <a:srgbClr val="CB6E19"/>
    <a:srgbClr val="00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23" autoAdjust="0"/>
    <p:restoredTop sz="94660"/>
  </p:normalViewPr>
  <p:slideViewPr>
    <p:cSldViewPr snapToGrid="0">
      <p:cViewPr>
        <p:scale>
          <a:sx n="100" d="100"/>
          <a:sy n="100" d="100"/>
        </p:scale>
        <p:origin x="-780" y="924"/>
      </p:cViewPr>
      <p:guideLst>
        <p:guide orient="horz" pos="2141"/>
        <p:guide orient="horz" pos="1732"/>
        <p:guide orient="horz" pos="1250"/>
        <p:guide orient="horz" pos="1566"/>
        <p:guide orient="horz" pos="2095"/>
        <p:guide orient="horz" pos="3367"/>
        <p:guide pos="4696"/>
        <p:guide pos="49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91568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88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09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97790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16362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33400" y="533400"/>
            <a:ext cx="80772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45133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74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95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72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492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82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" Target="../slides/slide1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slide" Target="../slides/slide1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37650" cy="6858000"/>
          </a:xfrm>
          <a:prstGeom prst="rect">
            <a:avLst/>
          </a:prstGeom>
          <a:gradFill flip="none" rotWithShape="1">
            <a:gsLst>
              <a:gs pos="0">
                <a:srgbClr val="0A557D"/>
              </a:gs>
              <a:gs pos="50000">
                <a:srgbClr val="4BA5D2"/>
              </a:gs>
              <a:gs pos="100000">
                <a:srgbClr val="0A557D"/>
              </a:gs>
            </a:gsLst>
            <a:lin ang="162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1027" name="Group 8"/>
          <p:cNvGrpSpPr>
            <a:grpSpLocks/>
          </p:cNvGrpSpPr>
          <p:nvPr userDrawn="1"/>
        </p:nvGrpSpPr>
        <p:grpSpPr bwMode="auto">
          <a:xfrm>
            <a:off x="444500" y="685800"/>
            <a:ext cx="8248650" cy="6064250"/>
            <a:chOff x="438912" y="685800"/>
            <a:chExt cx="8247888" cy="6064952"/>
          </a:xfrm>
        </p:grpSpPr>
        <p:sp>
          <p:nvSpPr>
            <p:cNvPr id="28" name="Rectangle 27"/>
            <p:cNvSpPr/>
            <p:nvPr userDrawn="1"/>
          </p:nvSpPr>
          <p:spPr>
            <a:xfrm>
              <a:off x="438912" y="685800"/>
              <a:ext cx="8241539" cy="5693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0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440500" y="685800"/>
              <a:ext cx="8241539" cy="258793"/>
            </a:xfrm>
            <a:prstGeom prst="rect">
              <a:avLst/>
            </a:prstGeom>
            <a:solidFill>
              <a:srgbClr val="D1E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438912" y="6390348"/>
              <a:ext cx="8247888" cy="360404"/>
            </a:xfrm>
            <a:prstGeom prst="rect">
              <a:avLst/>
            </a:prstGeom>
            <a:solidFill>
              <a:srgbClr val="2864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438912" y="6688833"/>
              <a:ext cx="8247888" cy="46042"/>
            </a:xfrm>
            <a:prstGeom prst="rect">
              <a:avLst/>
            </a:prstGeom>
            <a:gradFill flip="none" rotWithShape="1">
              <a:gsLst>
                <a:gs pos="0">
                  <a:srgbClr val="286482">
                    <a:tint val="66000"/>
                    <a:satMod val="160000"/>
                    <a:alpha val="20000"/>
                  </a:srgbClr>
                </a:gs>
                <a:gs pos="100000">
                  <a:srgbClr val="286482">
                    <a:tint val="23500"/>
                    <a:satMod val="160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4" name="Subtitle 2"/>
          <p:cNvSpPr txBox="1">
            <a:spLocks/>
          </p:cNvSpPr>
          <p:nvPr userDrawn="1"/>
        </p:nvSpPr>
        <p:spPr>
          <a:xfrm>
            <a:off x="7905750" y="6175375"/>
            <a:ext cx="990600" cy="2365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itchFamily="34" charset="0"/>
                <a:cs typeface="Verdana" pitchFamily="34" charset="0"/>
              </a:rPr>
              <a:t>Next                                                                                                                                                 </a:t>
            </a:r>
          </a:p>
        </p:txBody>
      </p:sp>
      <p:grpSp>
        <p:nvGrpSpPr>
          <p:cNvPr id="1029" name="Group 24"/>
          <p:cNvGrpSpPr>
            <a:grpSpLocks/>
          </p:cNvGrpSpPr>
          <p:nvPr userDrawn="1"/>
        </p:nvGrpSpPr>
        <p:grpSpPr bwMode="auto">
          <a:xfrm>
            <a:off x="8266113" y="5903913"/>
            <a:ext cx="277812" cy="279400"/>
            <a:chOff x="1613364" y="5402832"/>
            <a:chExt cx="362066" cy="362066"/>
          </a:xfrm>
        </p:grpSpPr>
        <p:sp>
          <p:nvSpPr>
            <p:cNvPr id="26" name="Oval 25"/>
            <p:cNvSpPr/>
            <p:nvPr userDrawn="1"/>
          </p:nvSpPr>
          <p:spPr>
            <a:xfrm>
              <a:off x="1613364" y="5402832"/>
              <a:ext cx="362066" cy="362066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27" name="Isosceles Triangle 26">
              <a:hlinkClick r:id="" action="ppaction://hlinkshowjump?jump=nextslide"/>
            </p:cNvPr>
            <p:cNvSpPr/>
            <p:nvPr userDrawn="1"/>
          </p:nvSpPr>
          <p:spPr>
            <a:xfrm rot="5400000">
              <a:off x="1740005" y="5507313"/>
              <a:ext cx="152232" cy="153102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Subtitle 2"/>
          <p:cNvSpPr txBox="1">
            <a:spLocks/>
          </p:cNvSpPr>
          <p:nvPr userDrawn="1"/>
        </p:nvSpPr>
        <p:spPr>
          <a:xfrm>
            <a:off x="463550" y="6400800"/>
            <a:ext cx="8229600" cy="3000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IN" sz="1000" dirty="0" smtClean="0">
                <a:solidFill>
                  <a:srgbClr val="D1EDF5"/>
                </a:solidFill>
              </a:rPr>
              <a:t>Copyright © by Houghton Mifflin Harcourt Publishing Company</a:t>
            </a:r>
            <a:endParaRPr lang="en-US" sz="1000" dirty="0" smtClean="0">
              <a:solidFill>
                <a:srgbClr val="D1EDF5"/>
              </a:solidFill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031" name="Group 14"/>
          <p:cNvGrpSpPr>
            <a:grpSpLocks/>
          </p:cNvGrpSpPr>
          <p:nvPr userDrawn="1"/>
        </p:nvGrpSpPr>
        <p:grpSpPr bwMode="auto">
          <a:xfrm>
            <a:off x="8350250" y="171450"/>
            <a:ext cx="361950" cy="361950"/>
            <a:chOff x="8343784" y="171334"/>
            <a:chExt cx="362066" cy="362066"/>
          </a:xfrm>
        </p:grpSpPr>
        <p:sp>
          <p:nvSpPr>
            <p:cNvPr id="22" name="Oval 21"/>
            <p:cNvSpPr/>
            <p:nvPr userDrawn="1"/>
          </p:nvSpPr>
          <p:spPr>
            <a:xfrm>
              <a:off x="8343784" y="171334"/>
              <a:ext cx="362066" cy="36206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1001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1039" name="Picture 22" descr="C:\Users\suraj.prakash\Desktop\ppt\Untitled-6.png">
              <a:hlinkClick r:id="" action="ppaction://hlinkshowjump?jump=endshow"/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3230" y="250780"/>
              <a:ext cx="203175" cy="20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Oval 19"/>
          <p:cNvSpPr/>
          <p:nvPr userDrawn="1"/>
        </p:nvSpPr>
        <p:spPr bwMode="auto">
          <a:xfrm>
            <a:off x="7893050" y="171450"/>
            <a:ext cx="361950" cy="3619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 bwMode="auto">
          <a:xfrm>
            <a:off x="7435850" y="171450"/>
            <a:ext cx="361950" cy="3619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Subtitle 2"/>
          <p:cNvSpPr txBox="1">
            <a:spLocks/>
          </p:cNvSpPr>
          <p:nvPr userDrawn="1"/>
        </p:nvSpPr>
        <p:spPr>
          <a:xfrm>
            <a:off x="463550" y="696913"/>
            <a:ext cx="8229600" cy="236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US" sz="1100" dirty="0" smtClean="0">
                <a:solidFill>
                  <a:srgbClr val="376092"/>
                </a:solidFill>
                <a:ea typeface="Verdana" pitchFamily="34" charset="0"/>
                <a:cs typeface="Verdana" pitchFamily="34" charset="0"/>
              </a:rPr>
              <a:t>Chapter 19</a:t>
            </a:r>
          </a:p>
        </p:txBody>
      </p:sp>
      <p:sp>
        <p:nvSpPr>
          <p:cNvPr id="33" name="Subtitle 2"/>
          <p:cNvSpPr txBox="1">
            <a:spLocks/>
          </p:cNvSpPr>
          <p:nvPr userDrawn="1"/>
        </p:nvSpPr>
        <p:spPr>
          <a:xfrm>
            <a:off x="254000" y="161925"/>
            <a:ext cx="3962400" cy="381000"/>
          </a:xfrm>
          <a:prstGeom prst="rect">
            <a:avLst/>
          </a:prstGeom>
          <a:noFill/>
        </p:spPr>
        <p:txBody>
          <a:bodyPr>
            <a:normAutofit fontScale="77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Geography</a:t>
            </a: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36" name="Picture 18" descr="C:\Users\suraj.prakash\Desktop\ppt\Untitled-1.png">
            <a:hlinkClick r:id="rId10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233363"/>
            <a:ext cx="2254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20" descr="C:\Users\suraj.prakash\Desktop\ppt\Untitled-3.png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223838"/>
            <a:ext cx="228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20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37650" cy="6858000"/>
          </a:xfrm>
          <a:prstGeom prst="rect">
            <a:avLst/>
          </a:prstGeom>
          <a:gradFill flip="none" rotWithShape="1">
            <a:gsLst>
              <a:gs pos="0">
                <a:srgbClr val="0A557D"/>
              </a:gs>
              <a:gs pos="50000">
                <a:srgbClr val="4BA5D2"/>
              </a:gs>
              <a:gs pos="100000">
                <a:srgbClr val="0A557D"/>
              </a:gs>
            </a:gsLst>
            <a:lin ang="162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2051" name="Group 8"/>
          <p:cNvGrpSpPr>
            <a:grpSpLocks/>
          </p:cNvGrpSpPr>
          <p:nvPr userDrawn="1"/>
        </p:nvGrpSpPr>
        <p:grpSpPr bwMode="auto">
          <a:xfrm>
            <a:off x="444500" y="685800"/>
            <a:ext cx="8248650" cy="6064250"/>
            <a:chOff x="438912" y="685800"/>
            <a:chExt cx="8247888" cy="6064952"/>
          </a:xfrm>
        </p:grpSpPr>
        <p:sp>
          <p:nvSpPr>
            <p:cNvPr id="28" name="Rectangle 27"/>
            <p:cNvSpPr/>
            <p:nvPr userDrawn="1"/>
          </p:nvSpPr>
          <p:spPr>
            <a:xfrm>
              <a:off x="438912" y="685800"/>
              <a:ext cx="8241539" cy="5693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0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440500" y="685800"/>
              <a:ext cx="8241539" cy="258793"/>
            </a:xfrm>
            <a:prstGeom prst="rect">
              <a:avLst/>
            </a:prstGeom>
            <a:solidFill>
              <a:srgbClr val="D1E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438912" y="6390348"/>
              <a:ext cx="8247888" cy="360404"/>
            </a:xfrm>
            <a:prstGeom prst="rect">
              <a:avLst/>
            </a:prstGeom>
            <a:solidFill>
              <a:srgbClr val="2864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438912" y="6688833"/>
              <a:ext cx="8247888" cy="46042"/>
            </a:xfrm>
            <a:prstGeom prst="rect">
              <a:avLst/>
            </a:prstGeom>
            <a:gradFill flip="none" rotWithShape="1">
              <a:gsLst>
                <a:gs pos="0">
                  <a:srgbClr val="286482">
                    <a:tint val="66000"/>
                    <a:satMod val="160000"/>
                    <a:alpha val="20000"/>
                  </a:srgbClr>
                </a:gs>
                <a:gs pos="100000">
                  <a:srgbClr val="286482">
                    <a:tint val="23500"/>
                    <a:satMod val="160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Subtitle 2"/>
          <p:cNvSpPr txBox="1">
            <a:spLocks/>
          </p:cNvSpPr>
          <p:nvPr userDrawn="1"/>
        </p:nvSpPr>
        <p:spPr>
          <a:xfrm>
            <a:off x="463550" y="6400800"/>
            <a:ext cx="8229600" cy="3000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IN" sz="1000" dirty="0" smtClean="0">
                <a:solidFill>
                  <a:srgbClr val="D1EDF5"/>
                </a:solidFill>
              </a:rPr>
              <a:t>Copyright © by Houghton Mifflin Harcourt Publishing Company</a:t>
            </a:r>
            <a:endParaRPr lang="en-US" sz="1000" dirty="0" smtClean="0">
              <a:solidFill>
                <a:srgbClr val="D1EDF5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8350250" y="171450"/>
            <a:ext cx="361950" cy="3619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Oval 35"/>
          <p:cNvSpPr/>
          <p:nvPr userDrawn="1"/>
        </p:nvSpPr>
        <p:spPr>
          <a:xfrm>
            <a:off x="7893050" y="171450"/>
            <a:ext cx="361950" cy="3619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7435850" y="171450"/>
            <a:ext cx="361950" cy="3619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056" name="Group 40"/>
          <p:cNvGrpSpPr>
            <a:grpSpLocks/>
          </p:cNvGrpSpPr>
          <p:nvPr userDrawn="1"/>
        </p:nvGrpSpPr>
        <p:grpSpPr bwMode="auto">
          <a:xfrm>
            <a:off x="7905750" y="5903913"/>
            <a:ext cx="990600" cy="508000"/>
            <a:chOff x="7912398" y="5893701"/>
            <a:chExt cx="990600" cy="507099"/>
          </a:xfrm>
        </p:grpSpPr>
        <p:sp>
          <p:nvSpPr>
            <p:cNvPr id="42" name="Subtitle 2"/>
            <p:cNvSpPr txBox="1">
              <a:spLocks/>
            </p:cNvSpPr>
            <p:nvPr userDrawn="1"/>
          </p:nvSpPr>
          <p:spPr>
            <a:xfrm>
              <a:off x="7912398" y="6166267"/>
              <a:ext cx="990600" cy="234533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  <a:defRPr/>
              </a:pPr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Verdana" pitchFamily="34" charset="0"/>
                  <a:cs typeface="Verdana" pitchFamily="34" charset="0"/>
                </a:rPr>
                <a:t>Next                                                                                                                                                 </a:t>
              </a:r>
            </a:p>
          </p:txBody>
        </p:sp>
        <p:grpSp>
          <p:nvGrpSpPr>
            <p:cNvPr id="2067" name="Group 42"/>
            <p:cNvGrpSpPr>
              <a:grpSpLocks/>
            </p:cNvGrpSpPr>
            <p:nvPr userDrawn="1"/>
          </p:nvGrpSpPr>
          <p:grpSpPr bwMode="auto">
            <a:xfrm>
              <a:off x="8272132" y="5893701"/>
              <a:ext cx="278499" cy="278499"/>
              <a:chOff x="1613364" y="5402832"/>
              <a:chExt cx="362066" cy="362066"/>
            </a:xfrm>
          </p:grpSpPr>
          <p:sp>
            <p:nvSpPr>
              <p:cNvPr id="44" name="Oval 43"/>
              <p:cNvSpPr/>
              <p:nvPr userDrawn="1"/>
            </p:nvSpPr>
            <p:spPr>
              <a:xfrm>
                <a:off x="1614182" y="5402832"/>
                <a:ext cx="361173" cy="362593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Isosceles Triangle 44">
                <a:hlinkClick r:id="" action="ppaction://hlinkshowjump?jump=nextslide"/>
              </p:cNvPr>
              <p:cNvSpPr/>
              <p:nvPr userDrawn="1"/>
            </p:nvSpPr>
            <p:spPr>
              <a:xfrm rot="5400000">
                <a:off x="1740211" y="5507765"/>
                <a:ext cx="152454" cy="152725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6" name="Subtitle 2"/>
          <p:cNvSpPr txBox="1">
            <a:spLocks/>
          </p:cNvSpPr>
          <p:nvPr/>
        </p:nvSpPr>
        <p:spPr>
          <a:xfrm>
            <a:off x="304800" y="6184900"/>
            <a:ext cx="990600" cy="2365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itchFamily="34" charset="0"/>
                <a:cs typeface="Verdana" pitchFamily="34" charset="0"/>
              </a:rPr>
              <a:t>Previous                                                                                                                                                 </a:t>
            </a:r>
          </a:p>
        </p:txBody>
      </p:sp>
      <p:grpSp>
        <p:nvGrpSpPr>
          <p:cNvPr id="2058" name="Group 49"/>
          <p:cNvGrpSpPr>
            <a:grpSpLocks/>
          </p:cNvGrpSpPr>
          <p:nvPr/>
        </p:nvGrpSpPr>
        <p:grpSpPr bwMode="auto">
          <a:xfrm>
            <a:off x="650875" y="5903913"/>
            <a:ext cx="284163" cy="284162"/>
            <a:chOff x="914400" y="4771967"/>
            <a:chExt cx="362066" cy="362066"/>
          </a:xfrm>
        </p:grpSpPr>
        <p:sp>
          <p:nvSpPr>
            <p:cNvPr id="46" name="Oval 45"/>
            <p:cNvSpPr/>
            <p:nvPr/>
          </p:nvSpPr>
          <p:spPr>
            <a:xfrm>
              <a:off x="914400" y="4771967"/>
              <a:ext cx="362066" cy="362066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47" name="Isosceles Triangle 46">
              <a:hlinkClick r:id="" action="ppaction://hlinkshowjump?jump=previousslide"/>
            </p:cNvPr>
            <p:cNvSpPr/>
            <p:nvPr/>
          </p:nvSpPr>
          <p:spPr>
            <a:xfrm rot="16200000">
              <a:off x="1009468" y="4877149"/>
              <a:ext cx="151703" cy="151703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2059" name="Picture 49" descr="C:\Users\suraj.prakash\Desktop\ppt\Untitled-6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250825"/>
            <a:ext cx="203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ubtitle 2"/>
          <p:cNvSpPr txBox="1">
            <a:spLocks/>
          </p:cNvSpPr>
          <p:nvPr userDrawn="1"/>
        </p:nvSpPr>
        <p:spPr>
          <a:xfrm>
            <a:off x="463550" y="696913"/>
            <a:ext cx="8229600" cy="236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US" sz="1100" dirty="0" smtClean="0">
                <a:solidFill>
                  <a:srgbClr val="376092"/>
                </a:solidFill>
                <a:ea typeface="Verdana" pitchFamily="34" charset="0"/>
                <a:cs typeface="Verdana" pitchFamily="34" charset="0"/>
              </a:rPr>
              <a:t>Chapter 19</a:t>
            </a:r>
          </a:p>
        </p:txBody>
      </p:sp>
      <p:pic>
        <p:nvPicPr>
          <p:cNvPr id="2061" name="Picture 18" descr="C:\Users\suraj.prakash\Desktop\ppt\Untitled-1.png">
            <a:hlinkClick r:id="rId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233363"/>
            <a:ext cx="2254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0" descr="C:\Users\suraj.prakash\Desktop\ppt\Untitled-3.png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223838"/>
            <a:ext cx="228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ubtitle 2"/>
          <p:cNvSpPr txBox="1">
            <a:spLocks/>
          </p:cNvSpPr>
          <p:nvPr userDrawn="1"/>
        </p:nvSpPr>
        <p:spPr>
          <a:xfrm>
            <a:off x="254000" y="161925"/>
            <a:ext cx="3962400" cy="381000"/>
          </a:xfrm>
          <a:prstGeom prst="rect">
            <a:avLst/>
          </a:prstGeom>
          <a:noFill/>
        </p:spPr>
        <p:txBody>
          <a:bodyPr>
            <a:normAutofit fontScale="77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Geography</a:t>
            </a: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1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37650" cy="6858000"/>
          </a:xfrm>
          <a:prstGeom prst="rect">
            <a:avLst/>
          </a:prstGeom>
          <a:gradFill flip="none" rotWithShape="1">
            <a:gsLst>
              <a:gs pos="0">
                <a:srgbClr val="0A557D"/>
              </a:gs>
              <a:gs pos="50000">
                <a:srgbClr val="4BA5D2"/>
              </a:gs>
              <a:gs pos="100000">
                <a:srgbClr val="0A557D"/>
              </a:gs>
            </a:gsLst>
            <a:lin ang="162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3075" name="Group 8"/>
          <p:cNvGrpSpPr>
            <a:grpSpLocks/>
          </p:cNvGrpSpPr>
          <p:nvPr userDrawn="1"/>
        </p:nvGrpSpPr>
        <p:grpSpPr bwMode="auto">
          <a:xfrm>
            <a:off x="444500" y="685800"/>
            <a:ext cx="8248650" cy="6064250"/>
            <a:chOff x="438912" y="685800"/>
            <a:chExt cx="8247888" cy="6064952"/>
          </a:xfrm>
        </p:grpSpPr>
        <p:sp>
          <p:nvSpPr>
            <p:cNvPr id="28" name="Rectangle 27"/>
            <p:cNvSpPr/>
            <p:nvPr userDrawn="1"/>
          </p:nvSpPr>
          <p:spPr>
            <a:xfrm>
              <a:off x="438912" y="685800"/>
              <a:ext cx="8241539" cy="5693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0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440500" y="685800"/>
              <a:ext cx="8241539" cy="258793"/>
            </a:xfrm>
            <a:prstGeom prst="rect">
              <a:avLst/>
            </a:prstGeom>
            <a:solidFill>
              <a:srgbClr val="D1E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438912" y="6390348"/>
              <a:ext cx="8247888" cy="360404"/>
            </a:xfrm>
            <a:prstGeom prst="rect">
              <a:avLst/>
            </a:prstGeom>
            <a:solidFill>
              <a:srgbClr val="2864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438912" y="6688833"/>
              <a:ext cx="8247888" cy="46042"/>
            </a:xfrm>
            <a:prstGeom prst="rect">
              <a:avLst/>
            </a:prstGeom>
            <a:gradFill flip="none" rotWithShape="1">
              <a:gsLst>
                <a:gs pos="0">
                  <a:srgbClr val="286482">
                    <a:tint val="66000"/>
                    <a:satMod val="160000"/>
                    <a:alpha val="20000"/>
                  </a:srgbClr>
                </a:gs>
                <a:gs pos="100000">
                  <a:srgbClr val="286482">
                    <a:tint val="23500"/>
                    <a:satMod val="160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Subtitle 2"/>
          <p:cNvSpPr txBox="1">
            <a:spLocks/>
          </p:cNvSpPr>
          <p:nvPr userDrawn="1"/>
        </p:nvSpPr>
        <p:spPr>
          <a:xfrm>
            <a:off x="463550" y="6400800"/>
            <a:ext cx="8229600" cy="3000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IN" sz="1000" dirty="0" smtClean="0">
                <a:solidFill>
                  <a:srgbClr val="D1EDF5"/>
                </a:solidFill>
              </a:rPr>
              <a:t>Copyright © by Houghton Mifflin Harcourt Publishing Company</a:t>
            </a:r>
            <a:endParaRPr lang="en-US" sz="1000" dirty="0" smtClean="0">
              <a:solidFill>
                <a:srgbClr val="D1EDF5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8350250" y="171450"/>
            <a:ext cx="361950" cy="3619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Oval 35"/>
          <p:cNvSpPr/>
          <p:nvPr userDrawn="1"/>
        </p:nvSpPr>
        <p:spPr>
          <a:xfrm>
            <a:off x="7893050" y="171450"/>
            <a:ext cx="361950" cy="3619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7435850" y="171450"/>
            <a:ext cx="361950" cy="3619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304800" y="6184900"/>
            <a:ext cx="990600" cy="2365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itchFamily="34" charset="0"/>
                <a:cs typeface="Verdana" pitchFamily="34" charset="0"/>
              </a:rPr>
              <a:t>Previous                                                                                                                                                 </a:t>
            </a:r>
          </a:p>
        </p:txBody>
      </p:sp>
      <p:grpSp>
        <p:nvGrpSpPr>
          <p:cNvPr id="3081" name="Group 49"/>
          <p:cNvGrpSpPr>
            <a:grpSpLocks/>
          </p:cNvGrpSpPr>
          <p:nvPr/>
        </p:nvGrpSpPr>
        <p:grpSpPr bwMode="auto">
          <a:xfrm>
            <a:off x="650875" y="5903913"/>
            <a:ext cx="284163" cy="284162"/>
            <a:chOff x="914400" y="4771967"/>
            <a:chExt cx="362066" cy="362066"/>
          </a:xfrm>
        </p:grpSpPr>
        <p:sp>
          <p:nvSpPr>
            <p:cNvPr id="46" name="Oval 45"/>
            <p:cNvSpPr/>
            <p:nvPr/>
          </p:nvSpPr>
          <p:spPr>
            <a:xfrm>
              <a:off x="914400" y="4771967"/>
              <a:ext cx="362066" cy="362066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47" name="Isosceles Triangle 46">
              <a:hlinkClick r:id="" action="ppaction://hlinkshowjump?jump=previousslide"/>
            </p:cNvPr>
            <p:cNvSpPr/>
            <p:nvPr/>
          </p:nvSpPr>
          <p:spPr>
            <a:xfrm rot="16200000">
              <a:off x="1009468" y="4877149"/>
              <a:ext cx="151703" cy="151703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3082" name="Picture 36" descr="C:\Users\suraj.prakash\Desktop\ppt\Untitled-6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250825"/>
            <a:ext cx="203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ubtitle 2"/>
          <p:cNvSpPr txBox="1">
            <a:spLocks/>
          </p:cNvSpPr>
          <p:nvPr userDrawn="1"/>
        </p:nvSpPr>
        <p:spPr>
          <a:xfrm>
            <a:off x="463550" y="696913"/>
            <a:ext cx="8229600" cy="236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US" sz="1100" dirty="0" smtClean="0">
                <a:solidFill>
                  <a:srgbClr val="376092"/>
                </a:solidFill>
                <a:ea typeface="Verdana" pitchFamily="34" charset="0"/>
                <a:cs typeface="Verdana" pitchFamily="34" charset="0"/>
              </a:rPr>
              <a:t>Chapter 19</a:t>
            </a:r>
          </a:p>
        </p:txBody>
      </p:sp>
      <p:pic>
        <p:nvPicPr>
          <p:cNvPr id="3084" name="Picture 20" descr="C:\Users\suraj.prakash\Desktop\ppt\Untitled-3.png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223838"/>
            <a:ext cx="228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8" descr="C:\Users\suraj.prakash\Desktop\ppt\Untitled-1.png">
            <a:hlinkClick r:id="rId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233363"/>
            <a:ext cx="2254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ubtitle 2"/>
          <p:cNvSpPr txBox="1">
            <a:spLocks/>
          </p:cNvSpPr>
          <p:nvPr userDrawn="1"/>
        </p:nvSpPr>
        <p:spPr>
          <a:xfrm>
            <a:off x="254000" y="161925"/>
            <a:ext cx="3962400" cy="381000"/>
          </a:xfrm>
          <a:prstGeom prst="rect">
            <a:avLst/>
          </a:prstGeom>
          <a:noFill/>
        </p:spPr>
        <p:txBody>
          <a:bodyPr>
            <a:normAutofit fontScale="77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Geography</a:t>
            </a: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4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0UkrlVDEio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8kYOphEpmQ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3.xml"/><Relationship Id="rId5" Type="http://schemas.openxmlformats.org/officeDocument/2006/relationships/slide" Target="slide30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knIZsvQjG4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8luhdxS2KuM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youtu.be/2f2k6iDFCL4" TargetMode="Externa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-88HBEvFB9A" TargetMode="Externa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447675" y="1781175"/>
            <a:ext cx="8229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2284A9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From Human Beginnings to New Nations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457200" y="1308100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200" b="1" dirty="0">
                <a:solidFill>
                  <a:srgbClr val="AE4935"/>
                </a:solidFill>
                <a:latin typeface="Calibri" pitchFamily="34" charset="0"/>
                <a:cs typeface="Times" pitchFamily="18" charset="0"/>
              </a:rPr>
              <a:t>Human Geography of Africa: 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69925" y="2249834"/>
            <a:ext cx="688657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500" dirty="0">
                <a:latin typeface="Calibri" pitchFamily="34" charset="0"/>
                <a:ea typeface="Verdana" pitchFamily="34" charset="0"/>
                <a:cs typeface="Verdana" pitchFamily="34" charset="0"/>
              </a:rPr>
              <a:t>Africa is the “cradle of humanity” and has been home to numerous empires. But today, its people’s lives are most affected by Africa’s colonial history.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 bwMode="auto">
          <a:xfrm>
            <a:off x="457200" y="1308100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200" b="1" dirty="0" smtClean="0">
                <a:solidFill>
                  <a:srgbClr val="AE4935"/>
                </a:solidFill>
                <a:latin typeface="Calibri" pitchFamily="34" charset="0"/>
                <a:cs typeface="Times" pitchFamily="18" charset="0"/>
              </a:rPr>
              <a:t>North Africa</a:t>
            </a:r>
            <a:endParaRPr lang="en-US" altLang="en-US" sz="2200" b="1" dirty="0">
              <a:solidFill>
                <a:srgbClr val="AE4935"/>
              </a:solidFill>
              <a:latin typeface="Calibri" pitchFamily="34" charset="0"/>
              <a:cs typeface="Times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457200" y="1073150"/>
            <a:ext cx="8229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400" b="1" dirty="0" smtClean="0">
                <a:solidFill>
                  <a:srgbClr val="595959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Section-2 </a:t>
            </a:r>
            <a:endParaRPr lang="en-US" altLang="en-US" sz="1400" b="1" dirty="0">
              <a:solidFill>
                <a:srgbClr val="595959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1080422" y="1805610"/>
            <a:ext cx="688370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altLang="en-US" sz="1500" dirty="0" smtClean="0">
                <a:solidFill>
                  <a:srgbClr val="000000"/>
                </a:solidFill>
                <a:latin typeface="Calibri" pitchFamily="34" charset="0"/>
                <a:cs typeface="Times" pitchFamily="18" charset="0"/>
              </a:rPr>
              <a:t>The </a:t>
            </a: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  <a:cs typeface="Times" pitchFamily="18" charset="0"/>
              </a:rPr>
              <a:t>Nile River valley and ancient Egypt, one of the world’s great civilizations, formed a cultural hearth. </a:t>
            </a:r>
          </a:p>
        </p:txBody>
      </p:sp>
      <p:sp>
        <p:nvSpPr>
          <p:cNvPr id="15" name="Text Box 34"/>
          <p:cNvSpPr txBox="1">
            <a:spLocks noChangeArrowheads="1"/>
          </p:cNvSpPr>
          <p:nvPr/>
        </p:nvSpPr>
        <p:spPr bwMode="auto">
          <a:xfrm>
            <a:off x="1065674" y="2483016"/>
            <a:ext cx="722292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altLang="en-US" sz="1500" dirty="0" smtClean="0">
                <a:solidFill>
                  <a:srgbClr val="000000"/>
                </a:solidFill>
                <a:latin typeface="Calibri" pitchFamily="34" charset="0"/>
                <a:cs typeface="Times" pitchFamily="18" charset="0"/>
              </a:rPr>
              <a:t>North </a:t>
            </a: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  <a:cs typeface="Times" pitchFamily="18" charset="0"/>
              </a:rPr>
              <a:t>Africa shares the Arabic language and the Islamic religion and culture with Southwest Asia.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1039300" y="5025503"/>
            <a:ext cx="6949102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204913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Legend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says great ancient city of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Carthage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 was founded in 814 B.C.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914400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− location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on Gulf of Tunis peninsula make it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a trade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center 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57200" y="1738313"/>
            <a:ext cx="35821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2284A9"/>
                </a:solidFill>
                <a:latin typeface="Calibri" pitchFamily="34" charset="0"/>
                <a:cs typeface="Times" pitchFamily="18" charset="0"/>
              </a:rPr>
              <a:t>Roots of Civilization in North Africa 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30238" y="2319338"/>
            <a:ext cx="8775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North African Countries 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35158" y="3046910"/>
            <a:ext cx="8775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Egypt Blossoms Along the Nile </a:t>
            </a:r>
          </a:p>
        </p:txBody>
      </p:sp>
      <p:sp>
        <p:nvSpPr>
          <p:cNvPr id="22" name="Subtitle 2"/>
          <p:cNvSpPr txBox="1">
            <a:spLocks/>
          </p:cNvSpPr>
          <p:nvPr/>
        </p:nvSpPr>
        <p:spPr bwMode="auto">
          <a:xfrm>
            <a:off x="457200" y="1308100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200" b="1" dirty="0" smtClean="0">
                <a:solidFill>
                  <a:srgbClr val="AE4935"/>
                </a:solidFill>
                <a:latin typeface="Calibri" pitchFamily="34" charset="0"/>
                <a:cs typeface="Times" pitchFamily="18" charset="0"/>
              </a:rPr>
              <a:t>North Africa</a:t>
            </a:r>
            <a:endParaRPr lang="en-US" altLang="en-US" sz="2200" b="1" dirty="0">
              <a:solidFill>
                <a:srgbClr val="AE4935"/>
              </a:solidFill>
              <a:latin typeface="Calibri" pitchFamily="34" charset="0"/>
              <a:cs typeface="Times" pitchFamily="18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 bwMode="auto">
          <a:xfrm>
            <a:off x="457200" y="1073150"/>
            <a:ext cx="8229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400" b="1" dirty="0" smtClean="0">
                <a:solidFill>
                  <a:srgbClr val="595959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Section-2 </a:t>
            </a:r>
            <a:endParaRPr lang="en-US" altLang="en-US" sz="1400" b="1" dirty="0">
              <a:solidFill>
                <a:srgbClr val="595959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039300" y="2645176"/>
            <a:ext cx="568166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>
              <a:buFont typeface="Arial" pitchFamily="34" charset="0"/>
              <a:buChar char="•"/>
              <a:tabLst>
                <a:tab pos="176213" algn="l"/>
                <a:tab pos="4572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Algeria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, Egypt, Libya, Morocco, Sudan, Tunisia </a:t>
            </a: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1039299" y="3435013"/>
            <a:ext cx="5681663" cy="11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204913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Nile’s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flooding provides water, rich soil, to help civilization grow 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204913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Nile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villages united into first Egyptian dynasty around 3100 B.C.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855663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− Pharaohs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rule Egypt for 2,600 years 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204913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Egyptian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geometry and medicine are spread by trade 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25330" y="4703606"/>
            <a:ext cx="8775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="1" dirty="0" smtClean="0">
                <a:latin typeface="Calibri" pitchFamily="34" charset="0"/>
              </a:rPr>
              <a:t>Carthage</a:t>
            </a:r>
            <a:endParaRPr lang="en-US" altLang="en-US" sz="1600" b="1" dirty="0">
              <a:latin typeface="Calibri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7010400" y="6146800"/>
            <a:ext cx="1143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1200" b="1" i="1" dirty="0">
                <a:solidFill>
                  <a:srgbClr val="2284A9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Continued…</a:t>
            </a:r>
            <a:endParaRPr lang="en-IN" altLang="en-US" sz="1200" b="1" i="1" dirty="0">
              <a:solidFill>
                <a:srgbClr val="2284A9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http://www.ancient.eu/uploads/images/237.png?v=14310313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3" y="982306"/>
            <a:ext cx="3778234" cy="223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0" grpId="0" autoUpdateAnimBg="0"/>
      <p:bldP spid="24" grpId="0" autoUpdateAnimBg="0"/>
      <p:bldP spid="2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30238" y="2319338"/>
            <a:ext cx="8775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Islam in North Africa 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47675" y="1781175"/>
            <a:ext cx="822960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en-US" sz="1800" b="1" dirty="0">
                <a:solidFill>
                  <a:srgbClr val="2284A9"/>
                </a:solidFill>
                <a:ea typeface="Verdana" pitchFamily="34" charset="0"/>
                <a:cs typeface="Verdana" pitchFamily="34" charset="0"/>
              </a:rPr>
              <a:t>Roots of Civilization in North Africa </a:t>
            </a:r>
            <a:r>
              <a:rPr lang="en-US" sz="1400" b="1" i="1" dirty="0" smtClean="0">
                <a:solidFill>
                  <a:srgbClr val="2284A9"/>
                </a:solidFill>
                <a:ea typeface="Verdana" pitchFamily="34" charset="0"/>
                <a:cs typeface="Verdana" pitchFamily="34" charset="0"/>
              </a:rPr>
              <a:t>{continued}</a:t>
            </a:r>
            <a:endParaRPr lang="en-US" sz="1400" b="1" i="1" dirty="0">
              <a:solidFill>
                <a:srgbClr val="2284A9"/>
              </a:solidFill>
              <a:ea typeface="Verdana" pitchFamily="34" charset="0"/>
              <a:cs typeface="Verdana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N" sz="1800" dirty="0">
              <a:solidFill>
                <a:srgbClr val="2284A9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1043191" y="2687359"/>
            <a:ext cx="6559601" cy="177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4950" indent="-234950"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236538" algn="l"/>
                <a:tab pos="4572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Over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time, invaded by Greeks, Romans, Phoenicians, Ottoman Turks </a:t>
            </a:r>
          </a:p>
          <a:p>
            <a:pPr marL="285750" indent="-285750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236538" algn="l"/>
                <a:tab pos="4572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I</a:t>
            </a:r>
            <a:r>
              <a:rPr lang="en-US" altLang="en-US" sz="1500" b="1" dirty="0" smtClean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slam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is main cultural, religious influence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457200" algn="l"/>
                <a:tab pos="796925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	− monotheistic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religion based on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Muhammad’s teachings </a:t>
            </a:r>
            <a:endParaRPr lang="en-US" altLang="en-US" sz="1500" dirty="0">
              <a:solidFill>
                <a:srgbClr val="003300"/>
              </a:solidFill>
              <a:latin typeface="Calibri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236538" algn="l"/>
                <a:tab pos="4572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Southwest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Asian Muslims invade North Africa in A.D. 632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236538" algn="l"/>
                <a:tab pos="796925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	− take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Egypt in 634; control whole region by 750</a:t>
            </a:r>
          </a:p>
          <a:p>
            <a:pPr marL="285750" indent="-285750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236538" algn="l"/>
                <a:tab pos="4572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Muslims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bind territory with sea-linked trade zones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0"/>
          <p:cNvSpPr txBox="1">
            <a:spLocks noChangeArrowheads="1"/>
          </p:cNvSpPr>
          <p:nvPr/>
        </p:nvSpPr>
        <p:spPr bwMode="auto">
          <a:xfrm>
            <a:off x="457200" y="1738313"/>
            <a:ext cx="18141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2284A9"/>
                </a:solidFill>
                <a:latin typeface="Calibri" pitchFamily="34" charset="0"/>
                <a:cs typeface="Times" pitchFamily="18" charset="0"/>
              </a:rPr>
              <a:t>Economics of Oil </a:t>
            </a:r>
            <a:endParaRPr lang="en-US" altLang="en-US" b="1" dirty="0">
              <a:solidFill>
                <a:srgbClr val="2284A9"/>
              </a:solidFill>
              <a:latin typeface="Calibri" pitchFamily="34" charset="0"/>
              <a:cs typeface="Times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112" y="2329958"/>
            <a:ext cx="11304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 smtClean="0">
                <a:latin typeface="Calibri" pitchFamily="34" charset="0"/>
              </a:rPr>
              <a:t>Black Gold </a:t>
            </a:r>
            <a:endParaRPr lang="en-US" altLang="en-US" sz="1600" b="1" dirty="0">
              <a:latin typeface="Calibri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939954" y="2694280"/>
            <a:ext cx="7370762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168275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515938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Oil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has replaced cash crops, mining as economic base</a:t>
            </a:r>
          </a:p>
          <a:p>
            <a:pPr marL="914400" indent="-796925" eaLnBrk="1" hangingPunct="1">
              <a:lnSpc>
                <a:spcPct val="80000"/>
              </a:lnSpc>
              <a:spcBef>
                <a:spcPct val="50000"/>
              </a:spcBef>
              <a:tabLst/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transformed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economies of Algeria, Libya, Tunisia </a:t>
            </a:r>
          </a:p>
          <a:p>
            <a:pPr marL="285750" indent="-168275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515938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Oil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also causes problems</a:t>
            </a:r>
          </a:p>
          <a:p>
            <a:pPr marL="117475" indent="0" eaLnBrk="1" hangingPunct="1">
              <a:lnSpc>
                <a:spcPct val="80000"/>
              </a:lnSpc>
              <a:spcBef>
                <a:spcPct val="50000"/>
              </a:spcBef>
              <a:tabLst>
                <a:tab pos="914400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Libya’s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workforce lacks training, education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to work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in oil industry</a:t>
            </a:r>
          </a:p>
          <a:p>
            <a:pPr marL="117475" indent="0" eaLnBrk="1" hangingPunct="1">
              <a:lnSpc>
                <a:spcPct val="80000"/>
              </a:lnSpc>
              <a:spcBef>
                <a:spcPct val="50000"/>
              </a:spcBef>
              <a:tabLst>
                <a:tab pos="914400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high-paying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oil jobs go to foreign workers</a:t>
            </a:r>
          </a:p>
          <a:p>
            <a:pPr marL="117475" indent="0" eaLnBrk="1" hangingPunct="1">
              <a:lnSpc>
                <a:spcPct val="80000"/>
              </a:lnSpc>
              <a:spcBef>
                <a:spcPct val="50000"/>
              </a:spcBef>
              <a:tabLst>
                <a:tab pos="914400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despite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oil, unemployment remains high</a:t>
            </a:r>
          </a:p>
          <a:p>
            <a:pPr marL="117475" indent="0" eaLnBrk="1" hangingPunct="1">
              <a:lnSpc>
                <a:spcPct val="80000"/>
              </a:lnSpc>
              <a:spcBef>
                <a:spcPct val="50000"/>
              </a:spcBef>
              <a:tabLst>
                <a:tab pos="914400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Libyan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workers migrate to Europe for jobs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646111" y="3656740"/>
            <a:ext cx="7834211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Protest Music </a:t>
            </a:r>
          </a:p>
          <a:p>
            <a:pPr marL="579438" indent="-180975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altLang="en-US" sz="1500" b="1" i="1" dirty="0">
                <a:solidFill>
                  <a:srgbClr val="E46C0A"/>
                </a:solidFill>
                <a:latin typeface="Calibri" pitchFamily="34" charset="0"/>
                <a:cs typeface="Arial" charset="0"/>
                <a:hlinkClick r:id="rId2"/>
              </a:rPr>
              <a:t>R</a:t>
            </a:r>
            <a:r>
              <a:rPr lang="en-US" altLang="en-US" sz="1500" b="1" i="1" dirty="0" smtClean="0">
                <a:solidFill>
                  <a:srgbClr val="E46C0A"/>
                </a:solidFill>
                <a:latin typeface="Calibri" pitchFamily="34" charset="0"/>
                <a:cs typeface="Arial" charset="0"/>
                <a:hlinkClick r:id="rId2"/>
              </a:rPr>
              <a:t>ai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—fast-paced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Algerian music is developed in 1920s by urban youth</a:t>
            </a:r>
          </a:p>
          <a:p>
            <a:pPr marL="398463" indent="0" eaLnBrk="1" hangingPunct="1">
              <a:lnSpc>
                <a:spcPct val="80000"/>
              </a:lnSpc>
              <a:spcBef>
                <a:spcPct val="50000"/>
              </a:spcBef>
              <a:tabLst>
                <a:tab pos="1195388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before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independence in 1962, </a:t>
            </a:r>
            <a:r>
              <a:rPr lang="en-US" altLang="en-US" sz="1500" i="1" dirty="0">
                <a:solidFill>
                  <a:srgbClr val="003300"/>
                </a:solidFill>
                <a:latin typeface="Calibri" pitchFamily="34" charset="0"/>
              </a:rPr>
              <a:t>rai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expresses anger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at French colonizers</a:t>
            </a:r>
          </a:p>
          <a:p>
            <a:pPr marL="398463" indent="0" eaLnBrk="1" hangingPunct="1">
              <a:lnSpc>
                <a:spcPct val="80000"/>
              </a:lnSpc>
              <a:spcBef>
                <a:spcPct val="50000"/>
              </a:spcBef>
              <a:tabLst>
                <a:tab pos="1195388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today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, </a:t>
            </a:r>
            <a:r>
              <a:rPr lang="en-US" altLang="en-US" sz="1500" i="1" dirty="0">
                <a:solidFill>
                  <a:srgbClr val="003300"/>
                </a:solidFill>
                <a:latin typeface="Calibri" pitchFamily="34" charset="0"/>
              </a:rPr>
              <a:t>rai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 is criticized by Islamic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fundamentalists for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Western style</a:t>
            </a:r>
          </a:p>
          <a:p>
            <a:pPr marL="398463" indent="0" eaLnBrk="1" hangingPunct="1">
              <a:lnSpc>
                <a:spcPct val="80000"/>
              </a:lnSpc>
              <a:spcBef>
                <a:spcPct val="50000"/>
              </a:spcBef>
              <a:tabLst>
                <a:tab pos="1195388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</a:t>
            </a:r>
            <a:r>
              <a:rPr lang="en-US" altLang="en-US" sz="1500" i="1" dirty="0" smtClean="0">
                <a:solidFill>
                  <a:srgbClr val="003300"/>
                </a:solidFill>
                <a:latin typeface="Calibri" pitchFamily="34" charset="0"/>
              </a:rPr>
              <a:t>rai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now a form of rebellion against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Islamic fundamentalists </a:t>
            </a:r>
            <a:endParaRPr lang="en-US" altLang="en-US" sz="1500" dirty="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12" name="Text Box 60"/>
          <p:cNvSpPr txBox="1">
            <a:spLocks noChangeArrowheads="1"/>
          </p:cNvSpPr>
          <p:nvPr/>
        </p:nvSpPr>
        <p:spPr bwMode="auto">
          <a:xfrm>
            <a:off x="457200" y="1738313"/>
            <a:ext cx="32551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2284A9"/>
                </a:solidFill>
                <a:latin typeface="Calibri" pitchFamily="34" charset="0"/>
                <a:cs typeface="Times" pitchFamily="18" charset="0"/>
              </a:rPr>
              <a:t>A Culture of Markets and Music </a:t>
            </a:r>
            <a:endParaRPr lang="en-US" altLang="en-US" b="1" dirty="0">
              <a:solidFill>
                <a:srgbClr val="2284A9"/>
              </a:solidFill>
              <a:latin typeface="Calibri" pitchFamily="34" charset="0"/>
              <a:cs typeface="Times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112" y="2329958"/>
            <a:ext cx="1932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 smtClean="0">
                <a:latin typeface="Calibri" pitchFamily="34" charset="0"/>
              </a:rPr>
              <a:t>North African </a:t>
            </a:r>
            <a:r>
              <a:rPr lang="en-US" altLang="en-US" sz="1600" b="1" i="1" dirty="0" smtClean="0">
                <a:latin typeface="Calibri" pitchFamily="34" charset="0"/>
              </a:rPr>
              <a:t>Souks </a:t>
            </a:r>
            <a:endParaRPr lang="en-US" altLang="en-US" sz="1600" b="1" i="1" dirty="0">
              <a:latin typeface="Calibri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947330" y="2693635"/>
            <a:ext cx="6810323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168275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altLang="en-US" sz="1500" i="1" dirty="0" smtClean="0">
                <a:solidFill>
                  <a:srgbClr val="003300"/>
                </a:solidFill>
                <a:latin typeface="Calibri" pitchFamily="34" charset="0"/>
              </a:rPr>
              <a:t>Souks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(marketplaces) are located in the </a:t>
            </a:r>
            <a:r>
              <a:rPr lang="en-US" altLang="en-US" sz="1500" i="1" dirty="0">
                <a:solidFill>
                  <a:srgbClr val="003300"/>
                </a:solidFill>
                <a:latin typeface="Calibri" pitchFamily="34" charset="0"/>
              </a:rPr>
              <a:t>medina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 (old section of town)</a:t>
            </a:r>
          </a:p>
          <a:p>
            <a:pPr marL="117475" indent="0" eaLnBrk="1" hangingPunct="1">
              <a:lnSpc>
                <a:spcPct val="80000"/>
              </a:lnSpc>
              <a:spcBef>
                <a:spcPct val="50000"/>
              </a:spcBef>
              <a:tabLst>
                <a:tab pos="914400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best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are in Marrakesh, Morocco</a:t>
            </a:r>
          </a:p>
          <a:p>
            <a:pPr marL="117475" indent="0" eaLnBrk="1" hangingPunct="1">
              <a:lnSpc>
                <a:spcPct val="80000"/>
              </a:lnSpc>
              <a:spcBef>
                <a:spcPct val="50000"/>
              </a:spcBef>
              <a:tabLst>
                <a:tab pos="914400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high-pressure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sales and fierce bargaining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over clothes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, spices, food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 autoUpdateAnimBg="0"/>
      <p:bldP spid="1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457200" y="1738313"/>
            <a:ext cx="2736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2284A9"/>
                </a:solidFill>
                <a:latin typeface="Calibri" pitchFamily="34" charset="0"/>
                <a:cs typeface="Times" pitchFamily="18" charset="0"/>
              </a:rPr>
              <a:t>Changing Roles of Women </a:t>
            </a:r>
            <a:endParaRPr lang="en-US" altLang="en-US" b="1" dirty="0">
              <a:solidFill>
                <a:srgbClr val="2284A9"/>
              </a:solidFill>
              <a:latin typeface="Calibri" pitchFamily="34" charset="0"/>
              <a:cs typeface="Times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00064" y="2672885"/>
            <a:ext cx="7002052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5425" indent="-166688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Homes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are centered around males, few women work after marriage </a:t>
            </a:r>
          </a:p>
          <a:p>
            <a:pPr marL="225425" indent="-166688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Women’s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roles are changing, especially in Tunisia</a:t>
            </a:r>
          </a:p>
          <a:p>
            <a:pPr marL="855663" indent="-796925" eaLnBrk="1" hangingPunct="1">
              <a:lnSpc>
                <a:spcPct val="80000"/>
              </a:lnSpc>
              <a:spcBef>
                <a:spcPct val="50000"/>
              </a:spcBef>
              <a:tabLst>
                <a:tab pos="914400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− multiple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wives are prohibited; both spouses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can seek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divorces</a:t>
            </a:r>
          </a:p>
          <a:p>
            <a:pPr marL="855663" indent="-796925" eaLnBrk="1" hangingPunct="1">
              <a:lnSpc>
                <a:spcPct val="80000"/>
              </a:lnSpc>
              <a:spcBef>
                <a:spcPct val="50000"/>
              </a:spcBef>
              <a:tabLst>
                <a:tab pos="914400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− high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spouse-abuse penalties; no more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arranged marriages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for young girls </a:t>
            </a:r>
          </a:p>
          <a:p>
            <a:pPr marL="225425" indent="-166688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More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women have professional jobs, with equal pay for equal jobs</a:t>
            </a:r>
          </a:p>
          <a:p>
            <a:pPr marL="855663" indent="-796925" eaLnBrk="1" hangingPunct="1">
              <a:lnSpc>
                <a:spcPct val="80000"/>
              </a:lnSpc>
              <a:spcBef>
                <a:spcPct val="50000"/>
              </a:spcBef>
              <a:tabLst>
                <a:tab pos="914400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− hold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7% of Tunisian parliamentary seats</a:t>
            </a:r>
          </a:p>
          <a:p>
            <a:pPr marL="855663" indent="-796925" eaLnBrk="1" hangingPunct="1">
              <a:lnSpc>
                <a:spcPct val="80000"/>
              </a:lnSpc>
              <a:spcBef>
                <a:spcPct val="50000"/>
              </a:spcBef>
              <a:tabLst>
                <a:tab pos="914400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− manage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9% of businesses in Tunis,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Tunisia’s capital </a:t>
            </a:r>
            <a:endParaRPr lang="en-US" altLang="en-US" sz="1500" dirty="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1032" y="2337561"/>
            <a:ext cx="21988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 smtClean="0">
                <a:latin typeface="Calibri" pitchFamily="34" charset="0"/>
              </a:rPr>
              <a:t>Women and the Family </a:t>
            </a:r>
            <a:endParaRPr lang="en-US" altLang="en-US" sz="1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 bwMode="auto">
          <a:xfrm>
            <a:off x="457200" y="1308100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200" b="1" dirty="0" smtClean="0">
                <a:solidFill>
                  <a:srgbClr val="AE4935"/>
                </a:solidFill>
                <a:latin typeface="Calibri" pitchFamily="34" charset="0"/>
                <a:cs typeface="Times" pitchFamily="18" charset="0"/>
              </a:rPr>
              <a:t>West Africa</a:t>
            </a:r>
            <a:endParaRPr lang="en-US" altLang="en-US" sz="2200" b="1" dirty="0">
              <a:solidFill>
                <a:srgbClr val="AE4935"/>
              </a:solidFill>
              <a:latin typeface="Calibri" pitchFamily="34" charset="0"/>
              <a:cs typeface="Times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457200" y="1073150"/>
            <a:ext cx="8229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400" b="1" dirty="0" smtClean="0">
                <a:solidFill>
                  <a:srgbClr val="595959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Section-3 </a:t>
            </a:r>
            <a:endParaRPr lang="en-US" altLang="en-US" sz="1400" b="1" dirty="0">
              <a:solidFill>
                <a:srgbClr val="595959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076168" y="1818990"/>
            <a:ext cx="709868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altLang="en-US" sz="1500" dirty="0" smtClean="0">
                <a:solidFill>
                  <a:srgbClr val="000000"/>
                </a:solidFill>
                <a:latin typeface="Calibri" pitchFamily="34" charset="0"/>
                <a:cs typeface="Times" pitchFamily="18" charset="0"/>
              </a:rPr>
              <a:t>The </a:t>
            </a: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  <a:cs typeface="Times" pitchFamily="18" charset="0"/>
              </a:rPr>
              <a:t>Nile River valley and ancient Egypt, one of the world’s great civilizations, formed a cultural hearth.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065674" y="2482994"/>
            <a:ext cx="737890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altLang="en-US" sz="1500" dirty="0" smtClean="0">
                <a:solidFill>
                  <a:srgbClr val="000000"/>
                </a:solidFill>
                <a:latin typeface="Calibri" pitchFamily="34" charset="0"/>
                <a:cs typeface="Times" pitchFamily="18" charset="0"/>
              </a:rPr>
              <a:t>North </a:t>
            </a: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  <a:cs typeface="Times" pitchFamily="18" charset="0"/>
              </a:rPr>
              <a:t>Africa shares the Arabic language and the Islamic religion and culture with Southwest Asia.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1049514" y="2662812"/>
            <a:ext cx="7637286" cy="11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G</a:t>
            </a:r>
            <a:r>
              <a:rPr lang="en-US" altLang="en-US" sz="1500" b="1" dirty="0" smtClean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orée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Island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 off coast of Senegal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454025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		− departure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point for slaves during slave trade,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mid-1500s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to mid-1800s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			− Europeans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moved 20 million Africans through the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island</a:t>
            </a:r>
            <a:endParaRPr lang="en-US" altLang="en-US" sz="1500" dirty="0">
              <a:solidFill>
                <a:srgbClr val="003300"/>
              </a:solidFill>
              <a:latin typeface="Calibri" pitchFamily="34" charset="0"/>
            </a:endParaRP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			− 20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% of Africans died in transit to the Americas </a:t>
            </a:r>
          </a:p>
        </p:txBody>
      </p:sp>
      <p:sp>
        <p:nvSpPr>
          <p:cNvPr id="39968" name="Text Box 32"/>
          <p:cNvSpPr txBox="1">
            <a:spLocks noChangeArrowheads="1"/>
          </p:cNvSpPr>
          <p:nvPr/>
        </p:nvSpPr>
        <p:spPr bwMode="auto">
          <a:xfrm>
            <a:off x="1049514" y="4285092"/>
            <a:ext cx="7378136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West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Africa includes Benin, Burkina Faso, Cape Verde, Chad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914400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Cote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d’Ivoire, Gambia, Ghana, Guinea,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Guinea-Bissau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, Liberia, Mali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914400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Mauritania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, Niger, Nigeria, Senegal, Sierra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Leone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, Togo 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57200" y="1738313"/>
            <a:ext cx="33978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2284A9"/>
                </a:solidFill>
                <a:latin typeface="Calibri" pitchFamily="34" charset="0"/>
                <a:cs typeface="Times" pitchFamily="18" charset="0"/>
              </a:rPr>
              <a:t>A History of Rich Trading Empires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30238" y="2319338"/>
            <a:ext cx="8775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The Slave Trade 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 bwMode="auto">
          <a:xfrm>
            <a:off x="457200" y="1308100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200" b="1" dirty="0" smtClean="0">
                <a:solidFill>
                  <a:srgbClr val="AE4935"/>
                </a:solidFill>
                <a:latin typeface="Calibri" pitchFamily="34" charset="0"/>
                <a:cs typeface="Times" pitchFamily="18" charset="0"/>
              </a:rPr>
              <a:t>West Africa</a:t>
            </a:r>
            <a:endParaRPr lang="en-US" altLang="en-US" sz="2200" b="1" dirty="0">
              <a:solidFill>
                <a:srgbClr val="AE4935"/>
              </a:solidFill>
              <a:latin typeface="Calibri" pitchFamily="34" charset="0"/>
              <a:cs typeface="Times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457200" y="1073150"/>
            <a:ext cx="8229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400" b="1" dirty="0" smtClean="0">
                <a:solidFill>
                  <a:srgbClr val="595959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Section-3 </a:t>
            </a:r>
            <a:endParaRPr lang="en-US" altLang="en-US" sz="1400" b="1" dirty="0">
              <a:solidFill>
                <a:srgbClr val="595959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49906" y="3946538"/>
            <a:ext cx="8775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West African Countries 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7010400" y="6146800"/>
            <a:ext cx="1143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1200" b="1" i="1" dirty="0">
                <a:solidFill>
                  <a:srgbClr val="2284A9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Continued…</a:t>
            </a:r>
            <a:endParaRPr lang="en-IN" altLang="en-US" sz="1200" b="1" i="1" dirty="0">
              <a:solidFill>
                <a:srgbClr val="2284A9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 descr="http://lh3.ggpht.com/-n7v7hejGxb8/VBLNxZ4X2PI/AAAAAAAA7ME/mhKvm-pB1_A/goree-island-12%25255B6%25255D.jp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582" y="121493"/>
            <a:ext cx="3675385" cy="27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2" grpId="0" autoUpdateAnimBg="0"/>
      <p:bldP spid="3996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30238" y="2319338"/>
            <a:ext cx="8775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Three Trading Empires 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47675" y="1781175"/>
            <a:ext cx="822960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en-US" sz="1800" b="1" dirty="0">
                <a:solidFill>
                  <a:srgbClr val="2284A9"/>
                </a:solidFill>
                <a:ea typeface="Verdana" pitchFamily="34" charset="0"/>
                <a:cs typeface="Verdana" pitchFamily="34" charset="0"/>
              </a:rPr>
              <a:t>A History of Rich Trading Empires </a:t>
            </a:r>
            <a:r>
              <a:rPr lang="en-US" sz="1400" b="1" i="1" dirty="0" smtClean="0">
                <a:solidFill>
                  <a:srgbClr val="2284A9"/>
                </a:solidFill>
                <a:ea typeface="Verdana" pitchFamily="34" charset="0"/>
                <a:cs typeface="Verdana" pitchFamily="34" charset="0"/>
              </a:rPr>
              <a:t>{continued}</a:t>
            </a:r>
            <a:endParaRPr lang="en-US" sz="1400" b="1" i="1" dirty="0">
              <a:solidFill>
                <a:srgbClr val="2284A9"/>
              </a:solidFill>
              <a:ea typeface="Verdana" pitchFamily="34" charset="0"/>
              <a:cs typeface="Verdana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N" sz="1800" dirty="0">
              <a:solidFill>
                <a:srgbClr val="2284A9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049514" y="2666625"/>
            <a:ext cx="7430809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 defTabSz="635000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defTabSz="635000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defTabSz="635000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defTabSz="635000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635000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6350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6350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6350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6350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Ghana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, Mali, Songhai empires grow on Sahara trade routes (gold, salt) 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Routes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cross Sonike farms; Sonike leaders called ghana (war chief)</a:t>
            </a:r>
          </a:p>
          <a:p>
            <a:pPr marL="914400" indent="0"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area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becomes known as Ghana; taxing traders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creates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Ghana’s wealth</a:t>
            </a:r>
          </a:p>
          <a:p>
            <a:pPr marL="914400" indent="0"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Ghana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becomes empire around A.D.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800, declines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by 1100 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Kingdom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of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  <a:hlinkClick r:id="rId2"/>
              </a:rPr>
              <a:t>Mali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rises by 1235; conquers Ghana, dominates gold trade</a:t>
            </a:r>
          </a:p>
          <a:p>
            <a:pPr marL="914400" indent="0"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by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1440, gold trade falls—other gold fields are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found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further east 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By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1400, Mali is replaced by Songhai, until Morocco invades in 1591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7010400" y="6146800"/>
            <a:ext cx="1143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1200" b="1" i="1" dirty="0">
                <a:solidFill>
                  <a:srgbClr val="2284A9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Continued…</a:t>
            </a:r>
            <a:endParaRPr lang="en-IN" altLang="en-US" sz="1200" b="1" i="1" dirty="0">
              <a:solidFill>
                <a:srgbClr val="2284A9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30238" y="2319338"/>
            <a:ext cx="8775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Stateless Societies 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447675" y="1781175"/>
            <a:ext cx="822960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en-US" sz="1800" b="1" dirty="0">
                <a:solidFill>
                  <a:srgbClr val="2284A9"/>
                </a:solidFill>
                <a:ea typeface="Verdana" pitchFamily="34" charset="0"/>
                <a:cs typeface="Verdana" pitchFamily="34" charset="0"/>
              </a:rPr>
              <a:t>A History of Rich Trading Empires </a:t>
            </a:r>
            <a:r>
              <a:rPr lang="en-US" sz="1400" b="1" i="1" dirty="0" smtClean="0">
                <a:solidFill>
                  <a:srgbClr val="2284A9"/>
                </a:solidFill>
                <a:ea typeface="Verdana" pitchFamily="34" charset="0"/>
                <a:cs typeface="Verdana" pitchFamily="34" charset="0"/>
              </a:rPr>
              <a:t>{continued}</a:t>
            </a:r>
            <a:endParaRPr lang="en-US" sz="1400" b="1" i="1" dirty="0">
              <a:solidFill>
                <a:srgbClr val="2284A9"/>
              </a:solidFill>
              <a:ea typeface="Verdana" pitchFamily="34" charset="0"/>
              <a:cs typeface="Verdana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N" sz="1800" dirty="0">
              <a:solidFill>
                <a:srgbClr val="2284A9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050563" y="2663410"/>
            <a:ext cx="7591988" cy="177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 defTabSz="635000">
              <a:tabLst>
                <a:tab pos="23495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defTabSz="635000">
              <a:tabLst>
                <a:tab pos="23495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defTabSz="635000">
              <a:tabLst>
                <a:tab pos="23495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defTabSz="635000">
              <a:tabLst>
                <a:tab pos="23495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635000">
              <a:tabLst>
                <a:tab pos="23495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6350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6350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6350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6350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St</a:t>
            </a:r>
            <a:r>
              <a:rPr lang="en-US" altLang="en-US" sz="1500" b="1" dirty="0" smtClean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ateless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society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—people rely on family lineages to govern themselves</a:t>
            </a:r>
          </a:p>
          <a:p>
            <a:pPr marL="0" indent="914400"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no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elected government or monarch; members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cooperate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, share power</a:t>
            </a:r>
          </a:p>
          <a:p>
            <a:pPr marL="0" indent="914400"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lineage—family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or group descended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from common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ancestor</a:t>
            </a:r>
          </a:p>
          <a:p>
            <a:pPr marL="0" indent="914400"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for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example, the Igbo of southeast Nigeria 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1700–1800s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, African stateless societies are challenged by colonizers</a:t>
            </a:r>
          </a:p>
          <a:p>
            <a:pPr marL="0" indent="914400"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Europeans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expect societies to be governed by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single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ruler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 txBox="1">
            <a:spLocks/>
          </p:cNvSpPr>
          <p:nvPr/>
        </p:nvSpPr>
        <p:spPr bwMode="auto">
          <a:xfrm>
            <a:off x="447675" y="1781175"/>
            <a:ext cx="8229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2284A9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From Human Beginnings to New Nations 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457200" y="1308100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200" b="1" dirty="0">
                <a:solidFill>
                  <a:srgbClr val="AE4935"/>
                </a:solidFill>
                <a:latin typeface="Calibri" pitchFamily="34" charset="0"/>
                <a:cs typeface="Times" pitchFamily="18" charset="0"/>
              </a:rPr>
              <a:t>Human Geography of Africa: </a:t>
            </a:r>
          </a:p>
        </p:txBody>
      </p:sp>
      <p:sp>
        <p:nvSpPr>
          <p:cNvPr id="18" name="Text Box 177"/>
          <p:cNvSpPr txBox="1">
            <a:spLocks noChangeArrowheads="1"/>
          </p:cNvSpPr>
          <p:nvPr/>
        </p:nvSpPr>
        <p:spPr bwMode="auto">
          <a:xfrm>
            <a:off x="1900238" y="2251075"/>
            <a:ext cx="104490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500" dirty="0">
                <a:latin typeface="+mn-lt"/>
                <a:cs typeface="Times New Roman" pitchFamily="18" charset="0"/>
              </a:rPr>
              <a:t>East Africa </a:t>
            </a:r>
          </a:p>
        </p:txBody>
      </p:sp>
      <p:sp>
        <p:nvSpPr>
          <p:cNvPr id="19" name="Text Box 178"/>
          <p:cNvSpPr txBox="1">
            <a:spLocks noChangeArrowheads="1"/>
          </p:cNvSpPr>
          <p:nvPr/>
        </p:nvSpPr>
        <p:spPr bwMode="auto">
          <a:xfrm>
            <a:off x="1900238" y="2674938"/>
            <a:ext cx="113845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500" dirty="0" smtClean="0">
                <a:latin typeface="+mn-lt"/>
                <a:cs typeface="Times New Roman" pitchFamily="18" charset="0"/>
              </a:rPr>
              <a:t>North Africa</a:t>
            </a:r>
            <a:endParaRPr lang="en-US" altLang="en-US" sz="1500" dirty="0">
              <a:latin typeface="+mn-lt"/>
              <a:cs typeface="Times New Roman" pitchFamily="18" charset="0"/>
            </a:endParaRPr>
          </a:p>
        </p:txBody>
      </p:sp>
      <p:sp>
        <p:nvSpPr>
          <p:cNvPr id="20" name="Rounded Rectangle 19">
            <a:hlinkClick r:id="rId2" action="ppaction://hlinksldjump"/>
          </p:cNvPr>
          <p:cNvSpPr/>
          <p:nvPr/>
        </p:nvSpPr>
        <p:spPr>
          <a:xfrm>
            <a:off x="803275" y="2701925"/>
            <a:ext cx="990600" cy="269875"/>
          </a:xfrm>
          <a:prstGeom prst="roundRect">
            <a:avLst/>
          </a:prstGeom>
          <a:solidFill>
            <a:srgbClr val="4BA5D2"/>
          </a:solidFill>
          <a:ln w="3175">
            <a:solidFill>
              <a:srgbClr val="D2EBF5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N" sz="1400" b="1" dirty="0">
                <a:solidFill>
                  <a:prstClr val="white"/>
                </a:solidFill>
              </a:rPr>
              <a:t>SECTION 2</a:t>
            </a:r>
          </a:p>
        </p:txBody>
      </p:sp>
      <p:sp>
        <p:nvSpPr>
          <p:cNvPr id="21" name="Rounded Rectangle 20">
            <a:hlinkClick r:id="rId3" action="ppaction://hlinksldjump"/>
          </p:cNvPr>
          <p:cNvSpPr/>
          <p:nvPr/>
        </p:nvSpPr>
        <p:spPr>
          <a:xfrm>
            <a:off x="801688" y="2233613"/>
            <a:ext cx="990600" cy="269875"/>
          </a:xfrm>
          <a:prstGeom prst="roundRect">
            <a:avLst/>
          </a:prstGeom>
          <a:solidFill>
            <a:srgbClr val="4BA5D2"/>
          </a:solidFill>
          <a:ln w="3175">
            <a:solidFill>
              <a:srgbClr val="D2EBF5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N" sz="1400" b="1" dirty="0">
                <a:solidFill>
                  <a:prstClr val="white"/>
                </a:solidFill>
              </a:rPr>
              <a:t>SECTION 1</a:t>
            </a:r>
          </a:p>
        </p:txBody>
      </p:sp>
      <p:sp>
        <p:nvSpPr>
          <p:cNvPr id="22" name="Text Box 97"/>
          <p:cNvSpPr txBox="1">
            <a:spLocks noChangeArrowheads="1"/>
          </p:cNvSpPr>
          <p:nvPr/>
        </p:nvSpPr>
        <p:spPr bwMode="auto">
          <a:xfrm>
            <a:off x="1897063" y="3151188"/>
            <a:ext cx="107952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n-US" sz="1500" dirty="0" smtClean="0">
                <a:latin typeface="+mn-lt"/>
                <a:cs typeface="Times New Roman" pitchFamily="18" charset="0"/>
              </a:rPr>
              <a:t>West Africa</a:t>
            </a:r>
          </a:p>
        </p:txBody>
      </p:sp>
      <p:sp>
        <p:nvSpPr>
          <p:cNvPr id="23" name="Rounded Rectangle 22">
            <a:hlinkClick r:id="rId4" action="ppaction://hlinksldjump"/>
          </p:cNvPr>
          <p:cNvSpPr/>
          <p:nvPr/>
        </p:nvSpPr>
        <p:spPr>
          <a:xfrm>
            <a:off x="810535" y="3173633"/>
            <a:ext cx="990600" cy="269875"/>
          </a:xfrm>
          <a:prstGeom prst="roundRect">
            <a:avLst/>
          </a:prstGeom>
          <a:solidFill>
            <a:srgbClr val="4BA5D2"/>
          </a:solidFill>
          <a:ln w="3175">
            <a:solidFill>
              <a:srgbClr val="D2EBF5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N" sz="1400" b="1" dirty="0">
                <a:solidFill>
                  <a:prstClr val="white"/>
                </a:solidFill>
              </a:rPr>
              <a:t>SECTION </a:t>
            </a:r>
            <a:r>
              <a:rPr lang="en-IN" sz="1400" b="1" dirty="0" smtClean="0">
                <a:solidFill>
                  <a:prstClr val="white"/>
                </a:solidFill>
              </a:rPr>
              <a:t>3</a:t>
            </a:r>
            <a:endParaRPr lang="en-IN" sz="1400" b="1" dirty="0">
              <a:solidFill>
                <a:prstClr val="white"/>
              </a:solidFill>
            </a:endParaRPr>
          </a:p>
        </p:txBody>
      </p:sp>
      <p:sp>
        <p:nvSpPr>
          <p:cNvPr id="24" name="Text Box 177"/>
          <p:cNvSpPr txBox="1">
            <a:spLocks noChangeArrowheads="1"/>
          </p:cNvSpPr>
          <p:nvPr/>
        </p:nvSpPr>
        <p:spPr bwMode="auto">
          <a:xfrm>
            <a:off x="1905158" y="3627559"/>
            <a:ext cx="124328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500" dirty="0" smtClean="0">
                <a:latin typeface="+mn-lt"/>
                <a:cs typeface="Times New Roman" pitchFamily="18" charset="0"/>
              </a:rPr>
              <a:t>Central Africa</a:t>
            </a:r>
            <a:endParaRPr lang="en-US" altLang="en-US" sz="1500" dirty="0">
              <a:latin typeface="+mn-lt"/>
              <a:cs typeface="Times New Roman" pitchFamily="18" charset="0"/>
            </a:endParaRPr>
          </a:p>
        </p:txBody>
      </p:sp>
      <p:sp>
        <p:nvSpPr>
          <p:cNvPr id="25" name="Text Box 178"/>
          <p:cNvSpPr txBox="1">
            <a:spLocks noChangeArrowheads="1"/>
          </p:cNvSpPr>
          <p:nvPr/>
        </p:nvSpPr>
        <p:spPr bwMode="auto">
          <a:xfrm>
            <a:off x="1905158" y="4051422"/>
            <a:ext cx="140134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500" dirty="0" smtClean="0">
                <a:latin typeface="+mn-lt"/>
                <a:cs typeface="Times New Roman" pitchFamily="18" charset="0"/>
              </a:rPr>
              <a:t>Southern Africa</a:t>
            </a:r>
            <a:endParaRPr lang="en-US" altLang="en-US" sz="1500" dirty="0">
              <a:latin typeface="+mn-lt"/>
              <a:cs typeface="Times New Roman" pitchFamily="18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808195" y="4078409"/>
            <a:ext cx="990600" cy="269875"/>
          </a:xfrm>
          <a:prstGeom prst="roundRect">
            <a:avLst/>
          </a:prstGeom>
          <a:solidFill>
            <a:srgbClr val="4BA5D2"/>
          </a:solidFill>
          <a:ln w="3175">
            <a:solidFill>
              <a:srgbClr val="D2EBF5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N" sz="1400" b="1" dirty="0">
                <a:solidFill>
                  <a:prstClr val="white"/>
                </a:solidFill>
              </a:rPr>
              <a:t>SECTION </a:t>
            </a:r>
            <a:r>
              <a:rPr lang="en-IN" sz="1400" b="1" dirty="0" smtClean="0">
                <a:solidFill>
                  <a:prstClr val="white"/>
                </a:solidFill>
              </a:rPr>
              <a:t>5</a:t>
            </a:r>
            <a:endParaRPr lang="en-IN" sz="1400" b="1" dirty="0">
              <a:solidFill>
                <a:prstClr val="white"/>
              </a:solidFill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806608" y="3610097"/>
            <a:ext cx="990600" cy="269875"/>
          </a:xfrm>
          <a:prstGeom prst="roundRect">
            <a:avLst/>
          </a:prstGeom>
          <a:solidFill>
            <a:srgbClr val="4BA5D2"/>
          </a:solidFill>
          <a:ln w="3175">
            <a:solidFill>
              <a:srgbClr val="D2EBF5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N" sz="1400" b="1" dirty="0">
                <a:solidFill>
                  <a:prstClr val="white"/>
                </a:solidFill>
              </a:rPr>
              <a:t>SECTION </a:t>
            </a:r>
            <a:r>
              <a:rPr lang="en-IN" sz="1400" b="1" dirty="0" smtClean="0">
                <a:solidFill>
                  <a:prstClr val="white"/>
                </a:solidFill>
              </a:rPr>
              <a:t>4</a:t>
            </a:r>
            <a:endParaRPr lang="en-IN" sz="14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1050562" y="4337753"/>
            <a:ext cx="6574353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 defTabSz="635000"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defTabSz="635000"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defTabSz="635000"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defTabSz="635000"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635000"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6350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6350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6350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6350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Once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produced high-quality diamonds, but civil wars destroyed economy 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Low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31% literacy rate means few skilled workers 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Poor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transportation system, few highways and roads 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30238" y="2319338"/>
            <a:ext cx="8775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Ghana’s Stability </a:t>
            </a:r>
          </a:p>
        </p:txBody>
      </p:sp>
      <p:sp>
        <p:nvSpPr>
          <p:cNvPr id="16" name="Text Box 60"/>
          <p:cNvSpPr txBox="1">
            <a:spLocks noChangeArrowheads="1"/>
          </p:cNvSpPr>
          <p:nvPr/>
        </p:nvSpPr>
        <p:spPr bwMode="auto">
          <a:xfrm>
            <a:off x="457200" y="1738313"/>
            <a:ext cx="3567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2284A9"/>
                </a:solidFill>
                <a:latin typeface="Calibri" pitchFamily="34" charset="0"/>
                <a:cs typeface="Times" pitchFamily="18" charset="0"/>
              </a:rPr>
              <a:t>West Africa Struggles Economically </a:t>
            </a:r>
            <a:endParaRPr lang="en-US" altLang="en-US" b="1" dirty="0">
              <a:solidFill>
                <a:srgbClr val="2284A9"/>
              </a:solidFill>
              <a:latin typeface="Calibri" pitchFamily="34" charset="0"/>
              <a:cs typeface="Times" pitchFamily="18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050563" y="2663939"/>
            <a:ext cx="6755559" cy="11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 defTabSz="635000"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defTabSz="635000"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defTabSz="635000"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defTabSz="635000"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635000"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6350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6350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6350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6350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Exports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gold, diamonds, magnesium, bauxite to industrialized countries</a:t>
            </a:r>
          </a:p>
          <a:p>
            <a:pPr marL="914400" indent="0"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second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highest per capita income in West Africa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Post-colonial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switch to democracy brought military rule, civil war</a:t>
            </a:r>
          </a:p>
          <a:p>
            <a:pPr marL="0" indent="914400"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past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decade’s free elections and political stability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grow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the economy 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35158" y="3946538"/>
            <a:ext cx="8775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Problems in </a:t>
            </a:r>
            <a:r>
              <a:rPr lang="en-US" altLang="en-US" sz="1600" b="1" dirty="0">
                <a:latin typeface="Calibri" pitchFamily="34" charset="0"/>
                <a:hlinkClick r:id="rId2"/>
              </a:rPr>
              <a:t>Sierra Leone </a:t>
            </a:r>
            <a:endParaRPr lang="en-US" altLang="en-US" sz="1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7" grpId="0" autoUpdateAnimBg="0"/>
      <p:bldP spid="1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1050562" y="4315587"/>
            <a:ext cx="6721837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 defTabSz="6350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defTabSz="6350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defTabSz="6350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defTabSz="6350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6350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6350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6350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6350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6350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Kingdom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of Benin arose in Nigeria area in 1200s 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Artists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made metal and terra cotta objects</a:t>
            </a:r>
          </a:p>
          <a:p>
            <a:pPr marL="914400" indent="0" defTabSz="396875"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brass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“bronzes” included statues, masks, jewelry 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30238" y="2319338"/>
            <a:ext cx="8775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Ashanti Crafts </a:t>
            </a:r>
          </a:p>
        </p:txBody>
      </p:sp>
      <p:sp>
        <p:nvSpPr>
          <p:cNvPr id="13" name="Text Box 60"/>
          <p:cNvSpPr txBox="1">
            <a:spLocks noChangeArrowheads="1"/>
          </p:cNvSpPr>
          <p:nvPr/>
        </p:nvSpPr>
        <p:spPr bwMode="auto">
          <a:xfrm>
            <a:off x="457200" y="1738313"/>
            <a:ext cx="32403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2284A9"/>
                </a:solidFill>
                <a:latin typeface="Calibri" pitchFamily="34" charset="0"/>
                <a:cs typeface="Times" pitchFamily="18" charset="0"/>
              </a:rPr>
              <a:t>Cultural Symbols of West Africa </a:t>
            </a:r>
            <a:endParaRPr lang="en-US" altLang="en-US" b="1" dirty="0">
              <a:solidFill>
                <a:srgbClr val="2284A9"/>
              </a:solidFill>
              <a:latin typeface="Calibri" pitchFamily="34" charset="0"/>
              <a:cs typeface="Times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050563" y="2670127"/>
            <a:ext cx="6515356" cy="11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 defTabSz="635000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defTabSz="635000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defTabSz="635000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defTabSz="635000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635000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6350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6350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6350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6350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Ghana’s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Ashanti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 known for weaving </a:t>
            </a:r>
            <a:r>
              <a:rPr lang="en-US" altLang="en-US" sz="1500" i="1" dirty="0">
                <a:solidFill>
                  <a:srgbClr val="003300"/>
                </a:solidFill>
                <a:latin typeface="Calibri" pitchFamily="34" charset="0"/>
              </a:rPr>
              <a:t>asasia (kente)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cloth</a:t>
            </a:r>
          </a:p>
          <a:p>
            <a:pPr marL="0" indent="0" defTabSz="914400"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515938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		− cloth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has colorful, meaningful designs; once worn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only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by royalty 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Carved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stools symbolize unity between ancestral spirits and the living</a:t>
            </a:r>
          </a:p>
          <a:p>
            <a:pPr marL="0" indent="0" defTabSz="914400"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			− kings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’ stools represent unity between state and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people </a:t>
            </a:r>
            <a:endParaRPr lang="en-US" altLang="en-US" sz="1500" dirty="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35158" y="3917042"/>
            <a:ext cx="8775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Benin Art </a:t>
            </a:r>
          </a:p>
        </p:txBody>
      </p:sp>
      <p:sp>
        <p:nvSpPr>
          <p:cNvPr id="2" name="AutoShape 2" descr="data:image/jpeg;base64,/9j/4AAQSkZJRgABAQAAAQABAAD/2wCEAAkGBxMTEhUTExMWFhUXGCAaGBgYGB8bIBsdHR8gGCIbGB8eHSggGh8mHhodITEhJSkrLy4uHiAzODMtNygtMCsBCgoKDg0OGxAQGzUmICYtMDAvLS0tLy8vLystLS0tLy8vLTUwKy0tLS0rLS03LS8tLS4tLy0rLS8tLS0tLS0vLf/AABEIALcBEwMBIgACEQEDEQH/xAAbAAACAgMBAAAAAAAAAAAAAAAFBgMEAAIHAf/EAD8QAAIBAgQEBAMGBQMDBAMAAAECEQMhAAQSMQUiQVEGEzJhcYGRI0JSobHBBxRi0fAzcuEVgqIkU5LxFmOy/8QAGgEAAwEBAQEAAAAAAAAAAAAAAgMEAQAFBv/EADARAAEDAgQDCAICAwEAAAAAAAEAAhEDIRIxQfAEUWETIjJxgZGhscHx0eEUQlIz/9oADAMBAAIRAxEAPwDiUWxJRQk4xRYfP++J8qtx2uf0wJKYxskKBk7yDPyxvSqNTYHYgyD/AJuMW66cpvvH64hrU4xgdKa6lhyTQvGFrqGMJzQy92IgR1IicL/HNMkBlJU7g7g/8ifnjwcJqEU6umaTkc62CmYYEnYjvihXpFSQccGiVzqri0ghW64+xQ9jHyN7YqgAEEi039x1xsmaOnTYiIuL/L4YJGgrURBGpWEA7kaSWj4aR9cdMIPFcLanSQ8gBp/iBbedlF7EgkwRi7SDgoyLSOuoQwZgQTp2PxixHVQcCckxBDAAsSBe8yR+c9cHp5hUpxUKkczJE06cEs1iCysYJ+B640LTZEBwxFBzaDkS4Cg6gWGnTUDMVUKxBD3ET0Axbenz02AqnUy02Q1VDnlFNlAA0mPUTOwFx0i8N5/y9DCkFBOmpTWZKtzeY0jSqDUGvAWSNmsUz6o9Lz3VUpaSsMtjELpBW4Uwbi+4lhBJgLCUD4zllqNqQ6ljSKgG7LII1ffP9VpEGIjC3WyXpAEux2m4Atce++GjP+IaNXQusyLyZYkwo3Khh97qZttih/IMorZiGXSyyrKVYB+UNfoWBGEPOFyeIcwc1VyeTBXmZgRaLD9sQ5vKgSPmDixlM4HfTN8WM2mlgTtN/gcYVwN1WygV6FSmwhgQwbcA2jpImGWZsSO+K9VFXTNpxa4c4GZphCCWaL7G+oA/F1UYj4rRFQkgFQGJE9ASYn4A42clgmTCxqEQTcftiLPKFIC9x+eJcvRJEFibbAf5OIOI5ZYGmQ4gkGw+WBkSuc6BdXsvnQitTCrvqkqDbtcHY3xPn0DBdyQLk95P6YHmuroCAQ4x7WepoUarRvGDxHDC7CMUhUKmYkkdBacNvChTqCnl9PMqEAm9yvMZ6d7e++EunWK6tLEGdxvtGDXAeI2qVXcI1NeU6Z1NBIBAINyIn3M9MC8lokLmhrzDkSy+WbKUqgkghpLaZIpg6DqAmF1GA1rz2xb41lD51GuaeuieeSpICu1iR1gmY+GNcv4oetRqTlw9aorAu0CGaxvuwaSSLCyrsMFcpxLL1H8j+YqBFpKAKyKOaZaQANSiNvzNsTvr1Wi7UynSpzmkDj+ZD5hz91SQOt+p9pPTa2KWToMTIwb4lwc16zNlEZqbAvfoDUZQSTEEgTGKWc4TmMoVNamVVtjYg/AiROLBdqkmHXUtVpAEEfH9sdF/h9wllVqrcvm3BHRF2b29RP8AyMI/hPgrZyvB1eUt6jL26Iv9Tbe1zjoPiriooZaroAAVQuhfSv3UpEjoJLEe3vbWiLoi6VQ4rxx65NPLor0rSUqBWcEinpQxyF2IXUCSewmQjca8I52h51Wpl2VKZl+dTpDXUWa9iNsXvDvEHZhKoBrRydJmUuLztMN8hgl4m8TVV8wqQxd/MZjq7BQkFohQAAfbE5fVxRCY6mCJSflsoVqlWFx/af3xFxmuNQRdhv8AHFp2JVquqCxljvvcx3OKucpU9NLRJZ5ZibxNgs+2/wA8PaJuUt7oGEaodGMwQOROMxuIIOyKpUz/AP1+uLWTSCZ6GP13xST2/wAi+CB+8I3g36RH13xjkyibzyWmer2gd/pF8bowYYt8KyqVKmmoGKCdUGCCbD5Thn8I8L4fU/mPNPLTJh9cwg+9HUG5ke2EVKrWDIqkNJdiJEH8Ja4JmqiSmlnoFwXH3Q1gJMECRb3t2xU4wq+YwBgavTMlf79cdA8L1mzNHM5alRFSgH0JUWVlbwTOxAgzbvgbleE5AUKtDM/Z5xUJVyTpaDAdIPNYen2OFjiYcQRlyvZc6hLQWmxSVRyQYgLVSTEBpWSegwU4HwmpVZ6AAD9Sfu+/+d8QV+A5kZZcxpL0DPMskLB08w6C2+2GT+F+aVqz0qlyUBS9zpJlff1T8sNrVYplzbwkUWDtA1wiUmuCtourX+IP/GGMVzVRTRKrzyVO5Q/eJEkcwI0kkm1rCReZpxWrqwgio4I/7jjXIAo4pmQCwJ5iAQQGHTfYg9z9XMdKCo2LpgUQjszVQ4ZKdOVJQyCbMrAxpa14gxBk49FfKq1V8xTQCpSBoIUPKRKQqoQAsgm8Hr2xXo51BTqKjVWZhDQ19ZApEANNtMiTc+2A/Gq9SaSOVIVNSxBMMZ5iNzbA1WY4WseGgymDwtxSuaJywy6MjAhqjHSwBgyrASumDt+17X/WzUK5fPaTRWi9NaqqS8+pCSTPqVe/XoTAnhmcqUxT0RLyATe8bGRjbNa6o1OObc2j4QANvmcJdSYSTCdeM0Iq5JlcsnQAn2m2/wAcEqGWdgWdpI2HQf3x5Sq1adeo+XlgkK6mNWnYiDZrkjb3jBTg9RKlFlTmrAwitbUQJ0zMSYIuN47jBvdhbJQNALoCExNZXBCmZ5hKyIMNcWtgtwrhFSu9TLswSopaSVJEgxIA2BmZ2AvitmOFOaxQC6gO4Y6dImYkEyY7TgnxviiJUr1aBYHQFdktLM08xGw3UsLzGFPe42ZqEwAC58lLkvC9JMxSpZqs60HpO2oAKQyELKgaw4JYHvBnphg4bwPh+ZzOYRaikUUkhTpDD0BgDApuG0kwdPMAVE4ReEcRqeYtap5lZwRBLfBRpPTYAgDBjMcUnMLUei66XXzFDTrVXDENAuOXbAOY8iCb9FuHMhLfFKop1alNZhHZRIgkA2J+Iv8APFeq7BQDYRMduuHDiNTL5kVcxSphELaVUDTygQN5lriSPpfCtnsuDqANo+cH279MVNYcIJSDVuVFxbg/keSxfUaiFmWCNJBiJO+L+W8M6+HtmRZhqe4PpQkQOl7f4L2/HZarnnRbimi0/hA1Hb3Y4iXLsMhWMtyslMXIEGdVp67YBzyAL6haGIflKFOCBUjl7wSSRtfmIE43o8MFTzCHkIBtNyTFhBJ6/PFTJZsBCmm5+EH8pw8eHuDeVRTMMdFQE9b3mAw2BuLG+CLg0yVhuICt+EKJo5+rk6imGpMtMkwx0kuPTtKlrX2GG5MuroVqUjUVIvAZX7SJEMIvt8tsUKXEi9akKwVDSV0Vwbh/sxqMmFgKwO4uffBHNUKiBy9amgEuzlZIA3bSpgW+8Z+GHUzLUsmCqtTO+UPKy9JKKxMQoYT1VQYSfxN8g22E3xjTZss4J5VKwGF2IYamPXeBJ99pxezHif7Njl1dwHALsdMyCQ5F2YmCLkRa17JniPileogU1AUm6qsC3fcmPjjC9psEYY7MhRZTKINnBIUmRA3iFM7mT+uKfGqelBzh5FoJNu5nr7DFelXUKZ37wZHsDP7YYsnwJCqmqCW3ImOkmTsIA/Xe2J3vFMy5Ne7uGAg/CYeiyHfE9fhzVAr0wNKKF0ARF4lb897GL7YlzXAWoTVpElRurbx7GBqPtH1xPkM1pJZI0uul5WSA0SVuINo+hgwMMp1GuyNklzTAKjpcNqkAwtx1dQfmCZGPcEQC1wUIJMHzkPymbxt8sZh/ZtS+2cuf2ja4O/cHpHt++CVR+bYXBH5f8YGTbFoOxBY72ItvE4W4I6TosmLwjl8vUNQ5kOBYaraIiOadjN7kDbbC9lMnqPcdP+ceUs66agDAIIYTYhhBn64u8JeBqIMdSCPzGF4S0kzmmhzXkA6I14cqV8s5eg4SQQymSrWjmWRJ7HcYK+FeOilmqj5yGFSmEVwAqgqSeftPfvGAtTOBIlSQdjsMQZqrqJBAHcTOE1KbXgyM9dU9pg2snOnlTXyuadDoyRZm00gxIhVLuv4l1A8sb6rxgR/DrJkkV/L5aesLUDBWJsZi5MAxaRc4o+GuKmgjUqgL0WJ5FJ+9AOqPUIBAHucQVsxnOG1/ILQKbEqhujK15BgEgg79D2jCexfDmDXLyj7Wmo0Frnb/AKUPieurZzMOmzMO2+kTtbecS8UzCa6BpyYy1PULi6rIgj363uMUq7q9RyNidVvcAn6GcRkNAvYSovp3uSD7T+nfFlIQAOiRVynqrT0AILO0eVrJNIjUSerdSffFXiBVwgQEaB6YGkX6HdibEk42zDsTIBQaQkSTIHecRPRqeWrrGgsVsbgi8MOki47gHtgy4IBTIF1PQzH+kUXmVhve/e2DedzdYIVaVDGT0Ugn7q9L4Wsq5T3GGXw7maL16a16QNJjpa83YEAtO4/Sx6YVUIaCUxpJsgtZtDObsJkNENuW1fH2m09cMWfzlKpRRytNhpN0/wBSmygkA7NoY3vYGfYYbct4My1Z20qaYHc61j3BYFROxEG2AOc8KnKVWUirUptej5ZC6jElTO8XsL27byN4yjV7swRf4XOY6m6NSlfLcXYq3mMjPAXnAMgERptIiAd/1xrWZ6i1y+kE6SCqdAYjuoO9+v1wU4ZlWZno0Xbyj6w6hSImR3G8RgrUyi6dCIotcKZYjrY797YeXibDkmMouwzPNLHBs00CmGgFpg7T77YYaxq16xpah1Jty6iDEC8XO04XMxknpvpi4PQb9f0vh+8KcDemgLGatYSaYgMqA2MzME72IEqbEThPE1Wsbi55JtJpcMLstUvpw6pl5oOuw1GSIb0gge4gbx8Binn8qEXWrgg/+Ri1uh2kY6RxHh6ZunCINgyEjSymAebrzKyn4qewxzbjuSKOijZm1REaT1BHxB/42xTwXFCtSM+IZqKtQwPAGRW+VIUlmMsxJJ7k3J+uDPB3V8rm6bFRqKsuowCZ2BNumA2dRUenqAIiT+k/IkYY+C5nWUimTChSVPSCAVOkweX8vhhbxiG9E17i04VtwjgNGk2uxcxoB5WJ3nTDFIIHqEmSZEQSmezY59bkuFhydQK3AJUSSCWi3pSd98RaWGhVSLtqZpVRa0sxLMCRq+7ae2JOH8OZXViZRUAJYAW3YkfdIll0za/z43uVOSsfI1Cr1H5RqBABDE+oybQZCmYjY7YE+JOM1DkkoOIZ6mlu+lSWEwAJgLeJPthk1qTqq+kUyaaDaYAv2+5BN41WAOFPxDw9qtOjWERTs4CkXYlWvJkgooI9pHXBU3keoWgSVHRcBGQf+3q/+Lqf0JxQq5BHMlRJ67fXEjJGZpL+NXT/AOSlR/5EYK8O4ZOl6rBU6hjBI/ULJA1bSR8lOqtpiSvQwFxICo8L8P01PmRJ+6N+hkgdTEx8ouRg+p06QdJ7QRLixIJ/CN9uvfFZKZcwoX8RBBBdV3ZgLrTsRPfa+C5UOdVwoAhmgbqwlvmZ/wBuqZiceZWql7pKWWgtwsccRORtb+1XfKF6eu5IFh0AEqI+ekT1lu2EjiuVShmdNP8A0m5l7djp9tj846Y6EH06UAJsNBJiLGZtcA29oY9bIHiqg4y9Orb7N2RiLxOk37QWA/8ArDeCeRUjQrquQgSR4j6IXmOGqWJuJ7E/3x5gY2fqnYmPYYzHtw5SF1OUMInFykJVSTHT9R+8/XFEYt5I2I/y/wD9YJyXTN4Wmbp6SV9gd/lGL2UjyvVp7i9yOpxWztQMWgRAGkY2o5J1VXIGkkde/wDkYE3F00HC8xkmWm1NlVFGuFEgiN+xP6424jUpKmlFv1J3+GK1OkHEAH3JIt+WB9RgCVW9+pnCMKq7RNnhXhp8k5pjyUw5VQVJLC0aTJE9yPcYteNeAo6nMIWKvT1xBJBgmLkx0WBMAe2AvhfN8wouSEcnRpAB1d9R2PzGGzPL5oNNquk6Q9NfLJJCEzq01IqdZAuInrOJX1iypCFzcTbLm9fhNbL+WzKdNRFcGCBzSCh/qBG2IUoHzApBInUL2tvPywweIOE1qaUNSSKetTUUEiC0gsDdbSLgRgWKo8sktDJYjv2+oPW1sWMqYhIS8EWOiwUmYkDpPtNz+Xtgrw1/KGk0mZKkCooI5gDMjsw3B+WxOI/D1EGm3cjfF0Aek3wLjNk0NtKq8R4AUeLaWUOjSCGU7G2xtBHQgjBjwrwmnqqB+b7NoYWu0IPzYjFjh9BHTyTpFy1IkX1EXpz2eBH9QH4sG/DWQ8urJkQmosJ5WJ0oFPX1MSPY9MR8VWw0yCb735o2sEE8kVy+UdRzAM5d3ABswEKFDWjl2J2J+eLHE+ELmKCUsxeUQOWPpeBDAd9Ur856YrCpqdwtRRVSnoQKZamza25lj2BK7EafnHw8Vq1ak2ZCqy02V0pyUYE69ZB+EdhBvfHiw4d6Yj36QsIfiuZF5SJwrJNlK9Wi5FhysLBkOzDt8OhBHTG6OrOym+G/xP4dFRWrUzLIoKnfUsKIJ3uCSJ6j3OEjJZA+dJcBTM2JPKpYgWi4U7mLX6T7NHiG1GYifPzTWZANRChwwVHpsdRUEK8X2JCgnoGhRJ79yAXnLZcALTjQzHVNgR90GmpJhSoKECGHLOBmXpUyuimtw/IPWQJpMxbr119QJkRsCaU2ravLIZYBFSZEwKgZCPu6wpx5vEVjUPIJhbAn1ULZrRU5ajH7OqWMRMMlantuAjuAbcpg3woeNuGuuYWuf9NnqLPYpUYR81E/XDxRcirTIVeYEaTBgOFqKPioZ1t0xFxLKtXWorEhiRDL0ZEIkdxrdVP/AHDpjeGr9lUHIi/ul1GTblf4/gfK5rTq+bW1UyhKRyk3vsQs8w77R3xdymTqFpoK5IB1KghouTMA6jsO1jG8Yu1vDmc0U6tYq1NVGjQwLLraSvSNybzc/HFxchmQR5TOXIlSiraLlZImxPftO9/bD2nwmV5z5LiXLXJcYReSojVTphTUMMoMzpJEAnqbjlMnfB6pmamYhl00lKBTZnYEy2wsx7GDNyR1wAq1szIeaQppujk6jbcllHMFvyr9elqqyHTlmhnqaiDJVipB9YAMWWRfaT1GOwyd7lAtuIcPQEAPUaothYA7lixkwt2Bki0neQTNlqJIdaWsLA8xFgrc6SYnVus2g3Yn2IFCWZGVaZgagGZyAdQ0qiqqoJHfffe1Ktw4KdZqVCu1NUIYqQJ1MCRPWwuIvvfbg3tvf9rpQjjHC4anWpNMeokQBIiB6ryDEMemLWaDaNQC7RreIW0yAdxDm5t8YwDyPF61N28zTc6RvFLmnUJPY7noBg+c48qEqJVdjCkFAoLfesGgEvFo+NsebxIdjVtOdHEOI9IVWkyt5gLNojVUqE+sxd2J2kAgL1BHYYu08xyBRQepaASQFMjTKgkEyQCD/tHTHtDg7agQ+p/VqYT/ANyzZdwZA64mp8MgkvUJLEEgPJkCTJEEyYF4suwm0rnNW9oXziIDm6/pV/8AqSswZ9VMqSTrIAuSeUzBWW3ki/TqtV6zZzzKFCjUMsXhELAEiOYjfofmcM+ZJpwBqKqZ1E6jteA0wbASIj32KrxjilZwtNXqKsEAKzIo3MaFIB7Sf+cUcOBMj0XOcw0wAfFn1Px9IbV8OhSVamVIMEPTJafeLf2xmAFXMVZMO0exMY9x7oe/ooezb1QonG1GiWxNVyoGrcFehG/t7f8AGDPCMsABIxrnQFzKcugoemUi/wCowU4e3mI1EiJ2/v8AI3+uCFekO2I8rR0urDcH/B89sJcZCqw6IYcoycryCDBxqtADa84b89l0IFUTeJvuOhv9D8cDcyqgzAGAFTEJRNp3Xng8aK61GPKhVr7DUdJbTu0Dth+47UPnpVPlvQMqQafLBB11VYNLXUGNxAjfCBwqtLVUCFyVRgo//W4aCd4MgEDfDhw/MrTSmCPJCIYbyCwbXCrmASSDsQ0jp0scefxTAX4pv+I95nkCih2mW980ZaqjaadOos6VK7zUDC1yOaIswnYTMEFc434JWvLU18qo08yghGnm+0U+ixA1BjBEmZwUoZRGRQ+Y8+mKIp6EAVA0iGpMhlBE8pvIBHQYLeRS1mlRqMGlVqhH2hNJ1LtcMssLTpbqcS9o6iT2Ux1v72H17oS6Yxhcp4fSqUKjUKo0uu4kEfEEWI98R5qsy1gDMROGDxTlNRo5rXqcFqVULJA0kuG2AsG0t8jbEWZAUo4kg2MAEkHsCLmegvj1m1HYA8i/siaMQLeRRbw7ltfNp1abBIuTHUdBHcG07WOGjL1woKBvMqU/tHlrMxgDSTuihhe4+c4A5XPJSGgBpI2II1KZBiRJA+g36YMZXhwIArOQj6kpJqU6RJqNJCi4CSAZ9O56eJxLi92J2SeQ0Nkj8/W/peZfIg1/5lpJIADEmCgBK/7QXFiJB5NgxwRSpVqw0lTqCaVjmh7nVNxpBj2PvjV6k0w+q5QBAqmIUxr9wdwvuPfGq1D5q0adF3FMS19IDOwbUT8FsB3xMSXen4SyZ73pllz9dEQzLKKoWmgYiPMM6QFFrWhmB0Ajop+GELiHCatPNfZIpUyEZgDYhtJB7iIPww7+TC1CRA1ayUEgFgASR1Nr/Mxj3iGVLrJqlR5cQAFAOoNIYiV1GA3y98MpV8EjQ80NNxp5mb/2gfDszUXVrK0yWD6LM76lQgNF4AOkT1WMXKp8imgQME9I6Bqg0tTPYSKfl9uYdsC2o16ZemlELq6lpMnSFeAI3pggybi++LC1ay1HqVdZQ6JBIPKTq5QBCwVVGgQdPUGcGWiZt5c1Ue8QW8/n9K1wiI0qj1CLsFMIpBLKqudIA0tHeImcWkdadKaYVAFDFNWoQwLAklQXLHpqAMzMbj8jVV001HWoVXmAOhbAKS6gjSsi5c8xmARGCoBRKenmkydYAki3JIEDsFSY+uAc2Tfnvf3dBUnFHtv4FvWyQ/FBZM2KqkBSoAYHUDvY/iBFwTc3NsWuFcbdoWrGm4WpIUfBpHONgBI269GzjeUFSm5IVSpDQylwLzqAYAi/SAOl5xz7xt5yHzKmhHrRHlroUrEyBJINgCDJBIM3x6vB1BVZg5WSKuE95F+JeJKLRS1IrqbVCxdQZAIINMQRvJ1C3XbBhaarpam5q6lGqstxJBLVLCS0lrkiLyQd+RLl3/Ax+AJ/TBrw9nMxTL0kZ0FRGOkQOZRIJ1A6Ra+0xj0TTAFjCgvN7romYzVJI1EU0Bs8kEm6gLfmEEix6b41HG6LUgjPSWrA0liV1OBI0grDEtaBBmPkt57g9Kn5ZclnqOq03MMyiKkgneS2k/XvfzjfBXytTyWdHdRq1xEgqGnTJiBIjC8IB6bKdTZibnf+FV8QKwrakBanV03F+c2j52j/AOsX6VGll3p6zTWqqkMUlr2ZZEaZsZv2Iw15alSqIENMcwGywJJuR2uB+WOc8XoGjVOollck8xvMyQ1he/tiFtUV3FhtHyqWNMXBtuyastnMy8PRCpTYRrqy7RpGk6Q67sSP12OB/EM5xCjSNVxQhTZWQy2pgTMPYWHTYHaTivwHJPVP/pfM80bBCVgDc9jvt/fGeIM9VAK17lGgLMgtG9rMb/LHDhiHCwjyTMGGcMAG9s1EnjJjU016apMGULMoK80ldwDEGJt23wPzlNszUK5caiS3UWHdyRAme+/yxPw/h4SWzCq7VNJ06hqVT1C7sbgxIOLVbwc9KpSbLq9UyGqo9PQoXufM5SBeSfb5saKLX9230ku7RoDTkOap0vCLgAM9EHqPMXGYeBTrH0ZFdPSCkdrQAN/bHmGf5SDsuo90i/xE8Kmiq5hFKoTpdegJ2I7A7R8MDeGQVBx0rxJxxMxlK9FnywLIYE1WEi40saSiZiMco4Y7IxRsejUFkmmQHonmKsY0y2a1Y9ztExgPwqqQxU9DbCWiye8kEBPHB2FRWpE9yP3j4b/M9sAs/IkGxFjjfL12RldbFTIn27+2LPiMq6DMJs1j7dIPuDy/Ap3wmIf0P2ixQFT8HLrzYUsVDU6ikgxHKWEwRaVGGDgNJa70gS7JTyumpH4FqghYPuGOoX98A/C1KmKNWq6sSX0oQAYCIarfO6e1wNzGD/DE8ryUdA9aqo+z1FGLUpdaTMJuzltQiw0yBiav3nkDy+9+i0XZbNNPhjK1qNUU9NJ1cvUqVCCjAxFMx6SWQLMAQdWKIoM2Y8tggksE0nSwZuUlmUxpcIBBuJA7DEmY41VSmpDS71NLUqwBYam000Rlu+kyNV5n2jFjzHrUaqpDaaiqo0Gi+iwYtqAk6pgjeO+0OBwJdiHKbjWOQGvlHNcxzx4xvfypvJqPrHnFalOkylNCskmy1iG6adSOJ79gSh8Qqim70wSNGkixXdQTE30yTB6iMPr0VNEVajQCZXQoLoTCFqjH1G17A2t2wIzPChn6ZdFKVwSighlUheYKSwEl9TFWAAkEXucM4WpB72WXlGzvPnd3vaqjwR0A1MdQZQIRCQxMlQTExBPwODeXyb12IMUKIM00a5Bk8zMGMyCIk2Fr4UMnXJgNqYKWgSZpsdQJ0ggTzMD7EjDLwumgpEq1NyWTmnSUCaZ1TfUQCwHt8MBxFIsM7/hNknvNMHelkx0cgy0z9uVhZLkqQLnaP6SI+OK3hnMwakmo7u+5G4UQCT93l6e3U49q8Op3qEmoAAWBqkLAMaiOphSem3WMV87nPIStUpAs9RtdFQvKyhkQgRYXMkGDEnvEDRjGHUpL4LYN5+Pz9IuzqUao76NMMGjaZGmNmuxQjreIMYq8LRzl6bVSpfXpcKZUhmI6m/K4sDEARNsbrnWdmUx5SwXboAZJXpdSDLAmJiJ2rec3mpSpltMzqK8tgNNP2aHBgjZQcc0GC319lmpE3+I5Za7lXsvkqNMlaVNZVdAW1l3IUfh3t3wtcV4Z/Ls+YNqJQQDby2JuZFyBBA3sxmerOtbzHNNJ0ow81tm1jQ4UAASrCZYdoxN/KoyVEK61uCI6/FrGx/XBU6xY6XX570WUqrmmb2SDxDLU67mvTjUxnUkgluhILlTHvHcRjw1c6aNRFrZhilwAuwUTcaZKz3sce+IPB9bLjzcqpjc0xEfKCY/T54zhHHRRoNUcV6dVDymSoZpEoVIlgO6xHU3GPXotpvAIuBz0VeNjmwBKk4ZXrVFirUWsBdigCEaYOlmUhZJIsR0YmwwH/iZmjUq0CC2gI0TcSSJKnY9NsH6GWZQ7MyUKbamYqWbyxGqCxkjUsstRYmDcGAVPxrmVFQU11NpaWZ41A3BU9SpsRJJHtgOHM17dd8l1YNFODmN7K08P8eGXpspI1TIgxYjY+2N/DucJzfnuCRedMW1WkfKcU6VRGptKgnlCmRYAG0bwbfTEeSrtTMqDDHYdceqbhQEdU2cZrCqyGi+k06Y0xZlgQRcXlUUT3IMdMERwMVqj1KzmpUULqZgACADDU9hcrF5kCB7pWX4uGeKkp0Ji/wAx2wcocV0TorK8xILaWtNxeJuTMbx7yBkaIcB/1Nk58Eb7JWCnUBBk6jNgSPiQoHup74B+I+GHMIygSZk3AZTFis2NtUjt1xa4BxmlUK0wxDHptJH5dT1JJJsN8S5ikWOtKmgraYBnYc1ri3/la5GPBh1OpJsUWEuLTUJLnSABHn+0kZyrTy9Ck1EVfOYla6sbCACNMCQNyG5gYg4zgeWDVlqtULKpldWwYRE3P1AgWMGIw3vwqqJGmhMnmZWgkE3PNy3kmSegvOBGao1baTSVjuyU4ZfSRpJY9QTt1+ln+Tjbh+UZeGw5/h1E3Riu+YpBTl2JWAWQsFJgARqAJEwJK7iCMKFTxRmjUIqJRjYoyakYSWgDVIsYmZsDM4P5yo2laRYktsQJI1QbdJPRQLT3ZcKzJlyHIc06oqQtJkMaAJkN+L2jBcI0GQ4SucHePFY5c7ogfF9UW/lcqYtLI7G1rkvfGYGUqggSVBx5i7sKf/KyXc12viOaX+XdnaEiHZrAauW/tfHFPFOUp080rUXV6biQysGHYiR2x1fhlWpmaGioppAqtValCsG1BphQ2mxXSdQgi4vhL/iZwU0/Ir+a9S5Ri4XUJ5l5lVZFj6pIne+L35KfUFBK1OVnCu1A+Y0A2vbDTQbVTwIVJqFRoE7s2+mbhel4jY79MRB2GVa8YgFI3B8xyg06g1RGoFQZMDe25G/cYKcJyTpqo1QGp1JB0lW0FYVjY9iLE7gAXwQpVg9ElyFpqNQCEKyCLq2phzbwRGIaFf7dW1FaisDSD0mNVlcAc0EBjuFKgAcxO1pjWe6QR97813ZNCtUqH8ugpUNa6X8wq5GqodIYGRBUDTOwAIG+mcEeHZ5MpR1LTf8AmqhFVUYA6A02jo+kE6AJIb3tBwzhRrCsyik7AqTV8zUoPrBEGWuZuQu++2DvCMtRpszIvmEqKpqONR5TJO8n1ET/AEnEFSo3DhNzY/vcpjqQjy3sIdkgWrVGr66dRQqMIJYVKkFSGuuk229OkE7YLnhtNkdpUhVUa6TamtNlCg+kmbCfzkfwjM086fODHyqQDKCL1KgJ5mHREgKF9z3xJx3OqlFs0qrTCDzKZp+vzKsapYypBBNo7bQDgIxHDcERlluY5wOZCF5dbDve4ROjUpOQtIO9NgvNtrboxBudI/8AH4DF5MspJagyMVXSZ9TMqnSSZsRq9UW1YWPCvHGrHWlG0BBDhtLMA0EQIm3wn44I0OJGmV87+XWpSgkitq9TM1UaR1IACyP0wIok1SMvUa5Tl0n6S6hdBjfXf4SVn+F1W4mlKmwTzyNTAllVx9nVE21HzFY9PUO+OocY4bpoBS6GoNmJ8uoxFpQCeY9tjcdbUuMcG/mSjJUPIzG0LJIUBUJIESNRNzv3GJKv8xAIaKlOVVdEIzwPtWG7AaoAtJJPTDjXDmNLhkFjRIBn0Q2rw7N0guYZUdPKVXBPMNRvKg6AdhqAOKHCX+0pU2AFNWJ5m0xq1emRDXIG4OnuRJYeM0s1WoeWCqNppgwCdRBmJtG07dt8LAzPlhlrDSy2KsP09j0O2OpilWBAz3p6ptMSCJv0TRmm8lyy6ouoDcwvzDSJBN2a09OgxDkHVaWnVNd18yqEEaiAAasXKSIM/CJwv+GtObeqWfNeWq6FNNgqwPu6omNrAnb4YLcI4IMuOqGpF2P2lRiLSZtA1WuIGJatBtIQ51+Q/KE4bcx8qzk8u1bS1YD0goisRpDGfTM3Au2+8YK5/O01WHIVSyruvUxYNuJt1OPOG0GRXq1YFRzLQZCgWVRfYD88B+K5mpWBNJELbUVcETB5ixBDARcX3i0gxP4nwf63+0oE1X2GWSu5nMqyEJqbm+7YppIsexhpiLqYvIkPmadNs1Apha6qpWVmARMDVNiZFgDeZ5TjevlxSoVmAIaqQ7QSCHJVLdQAI0jeI3gnC5/EDLulNcxJ9WhypINxKMDuIYH/AOQHfD6DQXYQc7etlTTIpieXyovEPHXp6ctSYhQP9S0mm41Ko6DlMExMz8wNbhJK6h6Y33j44AGu7EuzFmNye5wd4HxlksRqUiCD+2PfpUuxbA9fNJe5tQ/Sq01qqnlmofLn02+Px3xJmKmohaYJuAoi5O3Tri1xDJsE1qJpnqLx7Htg1/DThqVa81IgKdKsPV3KnaV7dZ9jh0yp3yEGpcNV9Zr8ugHUDdi/3mMG2w67Rh24HwqsVBo0AilYLumi9gGQ+x/CpknfDLnOFUDWVjRRqixzlZggEif1B9vhgy9WABcnaYvfc/EsIx3Zl3iSYXO/HPhRaCpVVyzFtFQxA1RKsouR6WBJJJtfEnhnOGtRKWLrKuTvcQpHx/Zu+Dvj6k1XJOUksHV1XcgKQsKBubn6W6kqnhfLNQc1a5WmtQBIYyQ24LAbDf8A4xLx1NpZAz0T6ZdEtzGsJpo1XdmQK7xMFFLCCTcwDAJn88UKuUWpUFIBiwMeiyhtSy07QSGjfvuArnwGstNCt9MyHYadcgXv9PgO2KPHcwK2YpUlqlQ3q02n3nEQ4RjGB4dfUI6YDKrjEzqVb/8Aw7JFCopwSpXWGIYapki8Tft0HYY5j4p4TlATRKilmdR5zqAKjcxOmYED446NnatWgyU1roNQJBqqSbR1WBaeoxy/iFN6p1O61XZZYg7m/pP5j54qqVWQMFjv3TOHYTOK4VWnkaiKqoi1FgEMKQadQ1bzeJj5Y9x5ladYKApYqLAgkCBbHuF4ucJhoCf2nb+Yp5d66pQqhHqFl8qkWSSqyBpnRzSbgC+K3jmoKvDXU0nQoA6s2khipBIlGbSxE8rQT0wbXw3l3qBqtOTHNJYBo2DLMN8xi9xLw5laiMqU0pMyldVNQsgiIYCA6/0n8jfHuEWhQLh/Da8rjzLpRYt5oe9lYTC73bSCbb7dMaPlny9apQf1IxU+/Yj2Iv8APGtXLSQQxX3Hv3HUYie2bKprzhEJh4Tw1taAPFQ3JIb09pKwT3kRB73wx59n1eVRp0ipaHBzKsSsGzH1KN7DvbfCdlfEro01qS1CiNdajU2YNpJlgYI0gWixkH2YM5nsqP8A1NKvUSSGeSQ7GNLKxZJuthqBuAfh5dalUkYh/E+hRte2Ln+VabMmS9QIprLToP5FMwrAkIrSSAIaJFtsSnPqlPMU6Faup1eWgeiJEAlke06DqkPt8etCnVRqlOlR/wBNRZatMMe4B00puQZMm0yMEzQqFWNLQjVU08n2ei5LFWIA6AaotAwsuFM9OoGU2sQYsPbW6whtsWXnvVLXAcrmMqpRVDqx9Ig6SdIYNc3MBRJF8FeHmnXV3NRUpF/MUU18uToXSKiuSBI5TBAMyNzixR4TnNYpeaERluzsjlvSdWpILMNA5idlMRvgpkcpQpanWmrgCCyg6gY5kg2ddJLzMlS24jGmpid3TLjy1/CJ3cbMW80q/wDQYo1KoqMqBWciYQDVblkMHkwF5gREe49ssdOqmqKYidMn49sPHiygtWmz04YKSrU1X74Xm1TcEC47EDuYU+CMvPIkMyAHexPQ9vf44ooVHOaSc+Sfw9TD4dddfTfSU3fw7z2aSm6GnrAYEyNJ5hqgSL2gnbfFrjXiP7UB0q0AhHqgo0kAkkTptImflvgRw7iDaTSJqEOrhFVWQCAHB88AwYJGm/54ccpOnzDorGIUqBqKmJBbZgSJ2GJOIfFnGZ0369OqleTjc5w+c/VUmpjmI5iFRhBnUBMkHYG7C39J64p8e4Jl8yJcNUiHBpnmg6mi0WY/4Me5lhlgopC6k/ZxGhY1EgaiWWFM6SYgGBGLPDc2CWqB+YqB5O4kXlAL3Bm0yL9REbmOpHED5Ea/lCXOw4j6b8lrl6AoKh06aa/6ap6YI2gySDY99V5jHuazqU6lLWpDOCWUNZF3gAWJkj4nFdeIeUWQsKtdmkb6VVjKgklgsAgbid8D2RWrM9TzDVqLysBYhSA2jqq81j1AN98YLmXb3nsprW4hiNuvRScSz2rS9R0Slq5VYhdbEEAMdYk7mApsNzONcrVJakamgs5cgsrAroBCqrLy6oZuU3jm6GYM1mqbKhEVKVmJQSTMRUUAcsao6dTvbBukzEEs2lCIIG0dx8t+pPYgqed3W3G95o3tAabxKGeKM+/MqqVhiAV5gzEDSxIMwCzKZ2hjttU4zlWzFGpRLai1MgR1ddNx3EoSD/Vitx3MBacc0Fo8wdGAAWDO5Rr9zPbAXi3ievRQikBDbJeFDLpIABvcEge/yFNGi52HBmmYcLIOQ90j5XaGBB2P9sTJV0m22PMnl6lXU6qzSSzMBadztbB7gvhwVauh2MqefSRpC3G8ySSLbWm5x9CSNV5uKDZScO4npXSTyt9MNXDOJ1aFFVoMAhMxoUjfV21b33xBxTwYjLFLkcbzsbgXHzNxhdzD5rLJ5dWk6rvq3EfHb64ABML5zCfKXjaJNWkdfembGwEw20QI3xnEvHlBSWXUBFremxAj3En2sMc8/wCoq2wMnuZJ+mPK9OogBam41TpkROmJsb9ccS7mhhmaO53+IWudKaugnYR2HawxRHiWpWNNPsaZkkMxADdlM/evAk4oUs1l9CkKz1WB1wARPRVi5EXvuemBPHeHMoQtYsTInbt+hwHYsPnzKJ1RwFj7LtOe8UNUy+hU8twscwiCBM9jIFo3+GEfjnEnFZGSq5qKSJJ2EkAWAFxfCo+ull1am7zPckLNjA2Ei2IuDZ2tUq87zEG4G+w2GJ/8Ygl8yml7QwMaIJzKdm4pWrUy1WTpPWwmFMk+pRzxIkC5M4q18m50FRICv/SZUm0TAjstsa06zbQWYCUMbELpMe5AicVayFQoIDEIBKtYA30jt+lwMIAvZWC2tlMlZ1ChmAOkEzVRbkA7ESN8eYloZCo6hgDEWsh2t95SenXGYPEzWFnZ1DcH4XQl8Ts9QhEy1SLaUziFx8QVA/PE78fII87KV0X8aAVlH+7yyWHxjFjO8Ly7rpq0KTDsyD+2K2T8KUlZnytSrlHJgeSw0wPxU2BQ/QY9268e657/ABPyqNVTO5d1qUWUU3ZDqCOpMBvwkgxB6jAPJOHGOtcRo16eulmMvSzS1Rp82mUpGoo+7WV2jUJkEE9bDCJx3wmKCiqgq0LgQ4LqWYwqqUDTJIuCRhL2TcI6dTCUHGTXUrFQ4BnS2x/598XeG5Kk9RXCrTamiqKfrghiQ81LOehsRf3kUslmHZ2p+WzMpg6VJg/IWwYp8O+0anWp1FdU1rS8slqh+6oAuJI3MWBxBWkAyd+StbgdcI/xpGSiGRqwY/6ppJzU2J9UCC0nTyj7p95xE3EKlPRTqjMARqNRF08sgGiilCDrADTrJubiAMEczmhkVomvWd6pVSUQSSQS5ZryJkAkzyqAMZm/F+UY6AKiIQdTMGJZtgyx6dgbx8Med2biwQ2Y3ax/j5QmDAzH9qNeJCpSLI9NqlJy1MKCpZE51puG3ZgCCoHUYG1eKNNSo9U5em2kslSmQ3mLDqqlZDchWQJPS0Yo8c45R8oui02PmcqmCdQEao9QUAAyIBnebFVzWeq5ip5lZy7bDso/CoFlHsMPo8LjlzhHSNj4WOc1hhonzTI3ic+mmajK3rDwSTa4O7GwHNNgB0M6msGKkppIJLACJISFjtfpfHnhvIcwOmYO52wW8RZd2CgEJuSR7dCcUii1t2pofAuo/DnEggpqYcGp5ZQBidVQSoZpCUmLQJaZHww1ZaoHRa1VTl6gDDQ7GUKkgw49QIGq24G2FLhGaCU5hlYsAypMNExqIuYkxfr2GCeUztLRpq0wjNUTVpM2jSGv6eYAWi5HviCvQM4vrY59chosLC43yKM0s7TDJrqK9UMQBUUIwmxnYHkYT0kj2wr57O+TWekLXJ+zktDH0p2EmDNhvvfG9LK16rAlhVGpUqu6BdRU0zq1COq3sZAAwK8fVFpVqVdHpk63p1Cl4YHUoIBsQJv77YCnRYX4W7PsNZi3Ja0mkcR1RihmXTUSVDObgsIFoFNJ6gG7E77e15jVphDRohyTLqz6TTEzqI0y67kKT1FuuFarxJmXlddSkOupQ1jpnWAJGo6oO+28GCOR4mtTyrgVPMdZZyGgoT6bh16gSsRa0jC30jEkT+vRG4AiDve+hnhHCRpGkHSg0KotK2v2BED5gdMW+M5nkFNSC4jXp2g9vp8oM7EYtZnOiinKdgTq77me0zNvaLagcKeQztCrWLu6lWBhVlZnUdLMbH1Wg7nvhNNj6svIyWNOJ0v9EC8T8Qpsy0lIZ0sQE+8JmX1XuQRAtp94wutUZtBGldJBYLJiNpG+3ScERQpTyKCRurMVja0/AG+IsplarVDqjy1QorARN5H+6L3x79KkKbfJIqPxW5pv4X4iepQNJqqqHGlXWmy7kjU66zBki4g3vgnwLhhytJixDVXhi0GwEQvc+o321HpIwg0mbLuCRqpk8w9rgke95+IHbD5kc+r0gadZWH3Sb6ugBFtLaRBVrz0w12UqXCQbq/nD9mrCbbie9jA3+d/2x7wriS1KUjSWpOVcAAjlYWWbEGFv7jawwsN4mRQ1Guj016FkIAMR0B3E/wBx0DcG8ReX5sHStRi0MQOcyv5g6vYj3xgJlcSEzcY4ZQNVtNIc1RgpUlCWBj1bMIIB0wRqW2LaeGaGYy5Wm3OQdBPqU7BpFzdQCCfaTY4HUM1KjzAQHbVchSI0wRG4I5pJ6RF8NfhaiVyqMoDM5Lc1x6iI0iYOmZF79O4suSEvVcyfIMiFZNOsDcTpgi/KdoESOjC4Nrw8YXzqIMHUrDUDCiRsqgSYNzq6z0x03xHwKnVipqh1vrpkExaGIuAlusgT0k4X6vgOsTrp1abkAyjKymDDWMtMHqN464PAQZWapMyVSm1EIpBbUD5bESSDLAHpyg9DeMa1qwo12akgKlgbCBPK0Adh++NuJ8POUzbeahakzX0mIJ2KmLHqD/bEfFOJQq8wYhpPUt0PwMH6jGFoNuatDrYso38qzU42RzKmmLyzC3+fHCu9aozhVqEliAOa0kwBJMAXxd8T5JxVEAlCAFAE36j44m4bSoVFGvemunRr8tp/pOlpg/CMHTpsYJAzSalSo44ZVKlxbMARriLbgbWxmL5rZOT9iPm9Rj8zrE/THmG4GcvhB21Yf7H3XeaXiOi9cK2tVhgjOhVSy3KDVB1gXgi942OCOQqmNdoa4HSMJvGvD7y5yqUHplVZ6NZS3mVKcwwbVZ2UwSZsq498N5so5/lANO9Th9Y+VUpN1OXLWKn8PpPQjD0Epv47kkzARKtFaiTMOARPf2OAHEPD1Ki9L+Xy66NQLBq1QJTKkMGRJIZ/oLDBtPE9DUqVCcvVay0648ssduQnleP6SemNfEtZUQdBBlvhecDouCF8LzqrV8jK0BTLEa6hvc3MtuzRfSO++KP8o2XzDZirUTSupqbs7azZh9uQNA5QNMD2icG+D5lKjI1KeZAy2jSkR5je5Ow6mT0OBuZ4nRyjCnmzrSpNND1gASGHX1ET7Y8F2Jzo3v0VAIC5/nPFCZqrrYKmkaEGnTKyTJ/qMzc9sa1K4PScXvEvh+hTem+RVKlFiWhp1JUYRpJmNJ7HYgYH8W4MQKb5UtVp1DpNvQ/WTNhY/Ag32xSHskNG4VTCQzFvcoDxSpqqgdAo/Mk4MZDIiATGF7iQZXlgVIOkg9xe3febdxiSjxBh1OK4lohTEw4ynZeJBIVcEv5xWUNUIjphHy9Yspc8qjqZudoH1F9se5uqysAzSItBm2FkXVDCITfV4imoaAANzHU98C8/nSyssjSzSR+IyIk+0YCtxFVUn2xHlcyCQzn3Hb5YFrDmjqVRkE20TXdeYrpJ1BbwIiIAIEWm+IvEXBnzahX8tCHLBkWDJ3mSZn9hijQ419BiR+NOwYouoLcx0G/z72wrswwy2y7uuHeuvcj4drounzlIBBFjO0RvghlOEGgJDmTv77GG77fr3wJyfihFuzA/G0fXGma8XK0hbn2/bvjTSnMIhUaMiinEJq0hQqNUZAxIExc33AmPacU04VSQDSWQGJm4juRF47bnFBlzkeaE1L1E3j4YNZCouYpwDeLfHscEGBoslg4igvHDNVFprT0pJ1oW5gREcwBA2MbWGGjhtTK1aSq/K6gKTYSRbcW+uFHOVI5YhwYJ9up/z3xaytA8hHYSPaJv88a4LosjvEvDBN6bBh0BsfkdsK9XhtSix1K9M/iEifaRvg3ls29O6PHcbr9DIwVy/Hlf/UQL0lLg/FTf6YwOIQvpyknM1KpGk1HKxEFibdrnbAXMUQAR0x0/NcEoVl1Uzfqad4+K74WeK+FawkpFQd1/sb4ayoEh9NF+A+F6rogrKKNNYDOGUax0SdRI73j1TBm3RvICIEWVCiwJsI6AEjpNyfczfCBkvGzU9KVsvUDKOj6ZIt1UMB09Vh3wG8R8Zr5wFQfLpx6F6/7iZYj+mYwxoa25KQGHRMeT8XGvnadHLkBSSC8ggkAtK8p5RFj1JJ2gYbaWZARVcxJKyvMNfp5gFK27XG4iccU8NZr+UzdOpVlVUnmALRKkTAuR8MdL4t4iSlRNQJRZ6vpKsYflA84ct+W2qTtFjIBTdCQclR8cUyMzzfepqTP3txcHY+3thYfJ0y2soCe56EYm474gFUUWVdDIpRlN10gLpg9513t0xDQzAYA/58MJeCDKspFrgAQpGvY4pZ3IU6hlwSR1k/mdz9cXCcaHGAkZI3NBzCr0uH0QI8tfpP54zE4XGY2ShwjkqNHx5mlgeYWA7gX+MRgnxD+IZzCKlXK0G09SDP8A2mZU+4xz8DGwfFslefiXQE8bG6U6NHyWMtQrA1KYbYmmfVT1ddxN43wbyVFsxHlmtl8qAGZKlanUpbmUptJcAx6ZAjoNscny9YhhHwwxcCrHz1UkKHs0x2kRNg0gDAzeCjAkSn/g+VrrUfy6xRGJIpoylmW4mLgxcW98SeKPCrVaQzCanqUpLL1dd20j/wBwbr32O4wE4g6o/wDMVAfNUU3UHYCnU01RHZkqm/tjqWWToGlfrHwPT9Mc2iwTZcDK4zWrPQVfKqa6dRdY30ullkXkG5DDpH1JcKpPXqCiVDZbMAhyNgQoJYR94iLdxPwJ+PeDrRDFP9Ko+tenlV95H9FUDSwH3jI9Vg/h7jFBVIVawqBDCgiPV6wZBME7RJGPO4ui5hlgvuPlVUatoOmz0yRXiXhelll11UU00HoiZXc+5K+sdY1DHN6+WYM+kwATv1BNo/T6Y6j4g8RUq1CpTUsalKxlWAB7kkQbzHcTjmFKg9d4YjQth8v8jCuCFS5f88t++aOq7EBbfLfkrPCOMPSDUiJB3E/H+5xPmq7VSJAUDYD36nviBssgbSAdQxMlhIxfAzScRiCvFoqq7STYntPb3xNSy6olJX3Cn9bYjy411Fn0gzibiDg1YmQIxhRA6r1tIKgixImN4mP3xdylZNLItMDnOos8NBQjk/qJUAfHFOkDWinSpValViSdNxpiAABzE7n6YYPDvBF+2qZxQjBZCKuxWTNwwBUgsdW0bWwvsXVHRojNUNF0g5dyitTqK0QQDBvH5TtbBXgORMqzbgAfTGniHiJq5i7FkpnSo1s4gbkFomYmYEiMGlIUW+uG1RFgl8OcZk6JjocSCgKNsBMzVWjmpU8tUao7N1+u/wBcU/58SFGKXG9XK/4TOENYQVW+oCLaI5x7IK1dH+6y6iO5EW/fEgt2+f8Am2NKuaD0qD9iR+WPaSzufe30wLkTF64kRGNREe2N0p97/wCdPrjwr8p/P5YFHC9TuDpI7f58cXcvx2ovqAcdm3+o/fFICR8RfEbrFpj5b/3t9cahLQmOjxLL17VF0k/iGofI/wB8WK/hSk3NRbTOwmR8uv54sf8AR6PlKCgVlSSwm5iTPzwr5LilRfSSO4/v0/LHSkhs5Lfi/hdohkkfiW5Hv3wpVMq1IhNxJ0npJ6X9JJ/PHRsr4pAgVUJHcf26fI4umhls0LFHH5jrfYj54NryEL2zmFyjLgswJHLab6QVJjfpcET0IwaYSSwGkfdW1lFgDAEmBc2nDJnPCoBJSJHcfuP3GBObyjJZ1I9+nxB2xpfiW02AIcy2xH8dxiWtiOccERWrH3xmNda9SZ+OMwUIZSSzXx4qljAF8ZjMWFeWjvDuEaOd94sO2K+ZaTjMZhJMlV0wIRLNccr10VHYaVXSAFAkRpMncyN++NjxGuwg16sREa2iO2+MxmNJJQRCjrVKpQoajlTBKliQSDIME9CBiGhnNAMIAwIYsD0FoHxMyffGYzC3Cc0wLdeJ1aiFNfLqEg3J3i8TgpQyRFMaQBAxmMwuA2wTW98SVDliNV7ONj+xxLUy5aAABP74zGYKVoEhecRoJRIA9UdO/v7YFzJJx5jME1LfZdm8BrRy+TpFjBq6ZIHVyAAfmYwvfxCzjZSlUoO2qtXnmAgBHcu3zgletox7jMXut7KIlcqYSW9sEqfFPs9Pbb4dsZjMTuaCFrHlpsteDMWqSe8YKeIhCfK2PcZid3jVrP8AzlS0m+ydR919a/r+hxfSptPX2xmMwpyopm6nD7fUe/8AbEZWw+o/tjMZhaesQCYnrYR3wS4BktdZZAKLLEf7en1Ix5jMchf4SjvHq/2btvqED52/fCYIHztjzGY1qWzJer6tLdot9Z/I9cZVlCJ3IkEdtrdd8ZjMatKJZXxBUU6WIdR33j2Mz9cFeH8Wp1TplgTuGAI/tjMZjiAhIUGd4NTcakXQ0xY2+Y2+mFzO8MemJNx3B94x7jMY1xQIcR/knHuMxmHLo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MTEhUTExMWFhUXGCAaGBgYGB8bIBsdHR8gGCIbGB8eHSggGh8mHhodITEhJSkrLy4uHiAzODMtNygtMCsBCgoKDg0OGxAQGzUmICYtMDAvLS0tLy8vLystLS0tLy8vLTUwKy0tLS0rLS03LS8tLS4tLy0rLS8tLS0tLS0vLf/AABEIALcBEwMBIgACEQEDEQH/xAAbAAACAgMBAAAAAAAAAAAAAAAFBgMEAAIHAf/EAD8QAAIBAgQEBAMGBQMDBAMAAAECEQMhAAQSMQUiQVEGEzJhcYGRI0JSobHBBxRi0fAzcuEVgqIkU5LxFmOy/8QAGgEAAwEBAQEAAAAAAAAAAAAAAgMEAQAFBv/EADARAAEDAgQDCAICAwEAAAAAAAEAAhEDIRIxQfAEUWETIjJxgZGhscHx0eEUQlIz/9oADAMBAAIRAxEAPwDiUWxJRQk4xRYfP++J8qtx2uf0wJKYxskKBk7yDPyxvSqNTYHYgyD/AJuMW66cpvvH64hrU4xgdKa6lhyTQvGFrqGMJzQy92IgR1IicL/HNMkBlJU7g7g/8ifnjwcJqEU6umaTkc62CmYYEnYjvihXpFSQccGiVzqri0ghW64+xQ9jHyN7YqgAEEi039x1xsmaOnTYiIuL/L4YJGgrURBGpWEA7kaSWj4aR9cdMIPFcLanSQ8gBp/iBbedlF7EgkwRi7SDgoyLSOuoQwZgQTp2PxixHVQcCckxBDAAsSBe8yR+c9cHp5hUpxUKkczJE06cEs1iCysYJ+B640LTZEBwxFBzaDkS4Cg6gWGnTUDMVUKxBD3ET0Axbenz02AqnUy02Q1VDnlFNlAA0mPUTOwFx0i8N5/y9DCkFBOmpTWZKtzeY0jSqDUGvAWSNmsUz6o9Lz3VUpaSsMtjELpBW4Uwbi+4lhBJgLCUD4zllqNqQ6ljSKgG7LII1ffP9VpEGIjC3WyXpAEux2m4Atce++GjP+IaNXQusyLyZYkwo3Khh97qZttih/IMorZiGXSyyrKVYB+UNfoWBGEPOFyeIcwc1VyeTBXmZgRaLD9sQ5vKgSPmDixlM4HfTN8WM2mlgTtN/gcYVwN1WygV6FSmwhgQwbcA2jpImGWZsSO+K9VFXTNpxa4c4GZphCCWaL7G+oA/F1UYj4rRFQkgFQGJE9ASYn4A42clgmTCxqEQTcftiLPKFIC9x+eJcvRJEFibbAf5OIOI5ZYGmQ4gkGw+WBkSuc6BdXsvnQitTCrvqkqDbtcHY3xPn0DBdyQLk95P6YHmuroCAQ4x7WepoUarRvGDxHDC7CMUhUKmYkkdBacNvChTqCnl9PMqEAm9yvMZ6d7e++EunWK6tLEGdxvtGDXAeI2qVXcI1NeU6Z1NBIBAINyIn3M9MC8lokLmhrzDkSy+WbKUqgkghpLaZIpg6DqAmF1GA1rz2xb41lD51GuaeuieeSpICu1iR1gmY+GNcv4oetRqTlw9aorAu0CGaxvuwaSSLCyrsMFcpxLL1H8j+YqBFpKAKyKOaZaQANSiNvzNsTvr1Wi7UynSpzmkDj+ZD5hz91SQOt+p9pPTa2KWToMTIwb4lwc16zNlEZqbAvfoDUZQSTEEgTGKWc4TmMoVNamVVtjYg/AiROLBdqkmHXUtVpAEEfH9sdF/h9wllVqrcvm3BHRF2b29RP8AyMI/hPgrZyvB1eUt6jL26Iv9Tbe1zjoPiriooZaroAAVQuhfSv3UpEjoJLEe3vbWiLoi6VQ4rxx65NPLor0rSUqBWcEinpQxyF2IXUCSewmQjca8I52h51Wpl2VKZl+dTpDXUWa9iNsXvDvEHZhKoBrRydJmUuLztMN8hgl4m8TVV8wqQxd/MZjq7BQkFohQAAfbE5fVxRCY6mCJSflsoVqlWFx/af3xFxmuNQRdhv8AHFp2JVquqCxljvvcx3OKucpU9NLRJZ5ZibxNgs+2/wA8PaJuUt7oGEaodGMwQOROMxuIIOyKpUz/AP1+uLWTSCZ6GP13xST2/wAi+CB+8I3g36RH13xjkyibzyWmer2gd/pF8bowYYt8KyqVKmmoGKCdUGCCbD5Thn8I8L4fU/mPNPLTJh9cwg+9HUG5ke2EVKrWDIqkNJdiJEH8Ja4JmqiSmlnoFwXH3Q1gJMECRb3t2xU4wq+YwBgavTMlf79cdA8L1mzNHM5alRFSgH0JUWVlbwTOxAgzbvgbleE5AUKtDM/Z5xUJVyTpaDAdIPNYen2OFjiYcQRlyvZc6hLQWmxSVRyQYgLVSTEBpWSegwU4HwmpVZ6AAD9Sfu+/+d8QV+A5kZZcxpL0DPMskLB08w6C2+2GT+F+aVqz0qlyUBS9zpJlff1T8sNrVYplzbwkUWDtA1wiUmuCtourX+IP/GGMVzVRTRKrzyVO5Q/eJEkcwI0kkm1rCReZpxWrqwgio4I/7jjXIAo4pmQCwJ5iAQQGHTfYg9z9XMdKCo2LpgUQjszVQ4ZKdOVJQyCbMrAxpa14gxBk49FfKq1V8xTQCpSBoIUPKRKQqoQAsgm8Hr2xXo51BTqKjVWZhDQ19ZApEANNtMiTc+2A/Gq9SaSOVIVNSxBMMZ5iNzbA1WY4WseGgymDwtxSuaJywy6MjAhqjHSwBgyrASumDt+17X/WzUK5fPaTRWi9NaqqS8+pCSTPqVe/XoTAnhmcqUxT0RLyATe8bGRjbNa6o1OObc2j4QANvmcJdSYSTCdeM0Iq5JlcsnQAn2m2/wAcEqGWdgWdpI2HQf3x5Sq1adeo+XlgkK6mNWnYiDZrkjb3jBTg9RKlFlTmrAwitbUQJ0zMSYIuN47jBvdhbJQNALoCExNZXBCmZ5hKyIMNcWtgtwrhFSu9TLswSopaSVJEgxIA2BmZ2AvitmOFOaxQC6gO4Y6dImYkEyY7TgnxviiJUr1aBYHQFdktLM08xGw3UsLzGFPe42ZqEwAC58lLkvC9JMxSpZqs60HpO2oAKQyELKgaw4JYHvBnphg4bwPh+ZzOYRaikUUkhTpDD0BgDApuG0kwdPMAVE4ReEcRqeYtap5lZwRBLfBRpPTYAgDBjMcUnMLUei66XXzFDTrVXDENAuOXbAOY8iCb9FuHMhLfFKop1alNZhHZRIgkA2J+Iv8APFeq7BQDYRMduuHDiNTL5kVcxSphELaVUDTygQN5lriSPpfCtnsuDqANo+cH279MVNYcIJSDVuVFxbg/keSxfUaiFmWCNJBiJO+L+W8M6+HtmRZhqe4PpQkQOl7f4L2/HZarnnRbimi0/hA1Hb3Y4iXLsMhWMtyslMXIEGdVp67YBzyAL6haGIflKFOCBUjl7wSSRtfmIE43o8MFTzCHkIBtNyTFhBJ6/PFTJZsBCmm5+EH8pw8eHuDeVRTMMdFQE9b3mAw2BuLG+CLg0yVhuICt+EKJo5+rk6imGpMtMkwx0kuPTtKlrX2GG5MuroVqUjUVIvAZX7SJEMIvt8tsUKXEi9akKwVDSV0Vwbh/sxqMmFgKwO4uffBHNUKiBy9amgEuzlZIA3bSpgW+8Z+GHUzLUsmCqtTO+UPKy9JKKxMQoYT1VQYSfxN8g22E3xjTZss4J5VKwGF2IYamPXeBJ99pxezHif7Njl1dwHALsdMyCQ5F2YmCLkRa17JniPileogU1AUm6qsC3fcmPjjC9psEYY7MhRZTKINnBIUmRA3iFM7mT+uKfGqelBzh5FoJNu5nr7DFelXUKZ37wZHsDP7YYsnwJCqmqCW3ImOkmTsIA/Xe2J3vFMy5Ne7uGAg/CYeiyHfE9fhzVAr0wNKKF0ARF4lb897GL7YlzXAWoTVpElRurbx7GBqPtH1xPkM1pJZI0uul5WSA0SVuINo+hgwMMp1GuyNklzTAKjpcNqkAwtx1dQfmCZGPcEQC1wUIJMHzkPymbxt8sZh/ZtS+2cuf2ja4O/cHpHt++CVR+bYXBH5f8YGTbFoOxBY72ItvE4W4I6TosmLwjl8vUNQ5kOBYaraIiOadjN7kDbbC9lMnqPcdP+ceUs66agDAIIYTYhhBn64u8JeBqIMdSCPzGF4S0kzmmhzXkA6I14cqV8s5eg4SQQymSrWjmWRJ7HcYK+FeOilmqj5yGFSmEVwAqgqSeftPfvGAtTOBIlSQdjsMQZqrqJBAHcTOE1KbXgyM9dU9pg2snOnlTXyuadDoyRZm00gxIhVLuv4l1A8sb6rxgR/DrJkkV/L5aesLUDBWJsZi5MAxaRc4o+GuKmgjUqgL0WJ5FJ+9AOqPUIBAHucQVsxnOG1/ILQKbEqhujK15BgEgg79D2jCexfDmDXLyj7Wmo0Frnb/AKUPieurZzMOmzMO2+kTtbecS8UzCa6BpyYy1PULi6rIgj363uMUq7q9RyNidVvcAn6GcRkNAvYSovp3uSD7T+nfFlIQAOiRVynqrT0AILO0eVrJNIjUSerdSffFXiBVwgQEaB6YGkX6HdibEk42zDsTIBQaQkSTIHecRPRqeWrrGgsVsbgi8MOki47gHtgy4IBTIF1PQzH+kUXmVhve/e2DedzdYIVaVDGT0Ugn7q9L4Wsq5T3GGXw7maL16a16QNJjpa83YEAtO4/Sx6YVUIaCUxpJsgtZtDObsJkNENuW1fH2m09cMWfzlKpRRytNhpN0/wBSmygkA7NoY3vYGfYYbct4My1Z20qaYHc61j3BYFROxEG2AOc8KnKVWUirUptej5ZC6jElTO8XsL27byN4yjV7swRf4XOY6m6NSlfLcXYq3mMjPAXnAMgERptIiAd/1xrWZ6i1y+kE6SCqdAYjuoO9+v1wU4ZlWZno0Xbyj6w6hSImR3G8RgrUyi6dCIotcKZYjrY797YeXibDkmMouwzPNLHBs00CmGgFpg7T77YYaxq16xpah1Jty6iDEC8XO04XMxknpvpi4PQb9f0vh+8KcDemgLGatYSaYgMqA2MzME72IEqbEThPE1Wsbi55JtJpcMLstUvpw6pl5oOuw1GSIb0gge4gbx8Binn8qEXWrgg/+Ri1uh2kY6RxHh6ZunCINgyEjSymAebrzKyn4qewxzbjuSKOijZm1REaT1BHxB/42xTwXFCtSM+IZqKtQwPAGRW+VIUlmMsxJJ7k3J+uDPB3V8rm6bFRqKsuowCZ2BNumA2dRUenqAIiT+k/IkYY+C5nWUimTChSVPSCAVOkweX8vhhbxiG9E17i04VtwjgNGk2uxcxoB5WJ3nTDFIIHqEmSZEQSmezY59bkuFhydQK3AJUSSCWi3pSd98RaWGhVSLtqZpVRa0sxLMCRq+7ae2JOH8OZXViZRUAJYAW3YkfdIll0za/z43uVOSsfI1Cr1H5RqBABDE+oybQZCmYjY7YE+JOM1DkkoOIZ6mlu+lSWEwAJgLeJPthk1qTqq+kUyaaDaYAv2+5BN41WAOFPxDw9qtOjWERTs4CkXYlWvJkgooI9pHXBU3keoWgSVHRcBGQf+3q/+Lqf0JxQq5BHMlRJ67fXEjJGZpL+NXT/AOSlR/5EYK8O4ZOl6rBU6hjBI/ULJA1bSR8lOqtpiSvQwFxICo8L8P01PmRJ+6N+hkgdTEx8ouRg+p06QdJ7QRLixIJ/CN9uvfFZKZcwoX8RBBBdV3ZgLrTsRPfa+C5UOdVwoAhmgbqwlvmZ/wBuqZiceZWql7pKWWgtwsccRORtb+1XfKF6eu5IFh0AEqI+ekT1lu2EjiuVShmdNP8A0m5l7djp9tj846Y6EH06UAJsNBJiLGZtcA29oY9bIHiqg4y9Orb7N2RiLxOk37QWA/8ArDeCeRUjQrquQgSR4j6IXmOGqWJuJ7E/3x5gY2fqnYmPYYzHtw5SF1OUMInFykJVSTHT9R+8/XFEYt5I2I/y/wD9YJyXTN4Wmbp6SV9gd/lGL2UjyvVp7i9yOpxWztQMWgRAGkY2o5J1VXIGkkde/wDkYE3F00HC8xkmWm1NlVFGuFEgiN+xP6424jUpKmlFv1J3+GK1OkHEAH3JIt+WB9RgCVW9+pnCMKq7RNnhXhp8k5pjyUw5VQVJLC0aTJE9yPcYteNeAo6nMIWKvT1xBJBgmLkx0WBMAe2AvhfN8wouSEcnRpAB1d9R2PzGGzPL5oNNquk6Q9NfLJJCEzq01IqdZAuInrOJX1iypCFzcTbLm9fhNbL+WzKdNRFcGCBzSCh/qBG2IUoHzApBInUL2tvPywweIOE1qaUNSSKetTUUEiC0gsDdbSLgRgWKo8sktDJYjv2+oPW1sWMqYhIS8EWOiwUmYkDpPtNz+Xtgrw1/KGk0mZKkCooI5gDMjsw3B+WxOI/D1EGm3cjfF0Aek3wLjNk0NtKq8R4AUeLaWUOjSCGU7G2xtBHQgjBjwrwmnqqB+b7NoYWu0IPzYjFjh9BHTyTpFy1IkX1EXpz2eBH9QH4sG/DWQ8urJkQmosJ5WJ0oFPX1MSPY9MR8VWw0yCb735o2sEE8kVy+UdRzAM5d3ABswEKFDWjl2J2J+eLHE+ELmKCUsxeUQOWPpeBDAd9Ur856YrCpqdwtRRVSnoQKZamza25lj2BK7EafnHw8Vq1ak2ZCqy02V0pyUYE69ZB+EdhBvfHiw4d6Yj36QsIfiuZF5SJwrJNlK9Wi5FhysLBkOzDt8OhBHTG6OrOym+G/xP4dFRWrUzLIoKnfUsKIJ3uCSJ6j3OEjJZA+dJcBTM2JPKpYgWi4U7mLX6T7NHiG1GYifPzTWZANRChwwVHpsdRUEK8X2JCgnoGhRJ79yAXnLZcALTjQzHVNgR90GmpJhSoKECGHLOBmXpUyuimtw/IPWQJpMxbr119QJkRsCaU2ravLIZYBFSZEwKgZCPu6wpx5vEVjUPIJhbAn1ULZrRU5ajH7OqWMRMMlantuAjuAbcpg3woeNuGuuYWuf9NnqLPYpUYR81E/XDxRcirTIVeYEaTBgOFqKPioZ1t0xFxLKtXWorEhiRDL0ZEIkdxrdVP/AHDpjeGr9lUHIi/ul1GTblf4/gfK5rTq+bW1UyhKRyk3vsQs8w77R3xdymTqFpoK5IB1KghouTMA6jsO1jG8Yu1vDmc0U6tYq1NVGjQwLLraSvSNybzc/HFxchmQR5TOXIlSiraLlZImxPftO9/bD2nwmV5z5LiXLXJcYReSojVTphTUMMoMzpJEAnqbjlMnfB6pmamYhl00lKBTZnYEy2wsx7GDNyR1wAq1szIeaQppujk6jbcllHMFvyr9elqqyHTlmhnqaiDJVipB9YAMWWRfaT1GOwyd7lAtuIcPQEAPUaothYA7lixkwt2Bki0neQTNlqJIdaWsLA8xFgrc6SYnVus2g3Yn2IFCWZGVaZgagGZyAdQ0qiqqoJHfffe1Ktw4KdZqVCu1NUIYqQJ1MCRPWwuIvvfbg3tvf9rpQjjHC4anWpNMeokQBIiB6ryDEMemLWaDaNQC7RreIW0yAdxDm5t8YwDyPF61N28zTc6RvFLmnUJPY7noBg+c48qEqJVdjCkFAoLfesGgEvFo+NsebxIdjVtOdHEOI9IVWkyt5gLNojVUqE+sxd2J2kAgL1BHYYu08xyBRQepaASQFMjTKgkEyQCD/tHTHtDg7agQ+p/VqYT/ANyzZdwZA64mp8MgkvUJLEEgPJkCTJEEyYF4suwm0rnNW9oXziIDm6/pV/8AqSswZ9VMqSTrIAuSeUzBWW3ki/TqtV6zZzzKFCjUMsXhELAEiOYjfofmcM+ZJpwBqKqZ1E6jteA0wbASIj32KrxjilZwtNXqKsEAKzIo3MaFIB7Sf+cUcOBMj0XOcw0wAfFn1Px9IbV8OhSVamVIMEPTJafeLf2xmAFXMVZMO0exMY9x7oe/ooezb1QonG1GiWxNVyoGrcFehG/t7f8AGDPCMsABIxrnQFzKcugoemUi/wCowU4e3mI1EiJ2/v8AI3+uCFekO2I8rR0urDcH/B89sJcZCqw6IYcoycryCDBxqtADa84b89l0IFUTeJvuOhv9D8cDcyqgzAGAFTEJRNp3Xng8aK61GPKhVr7DUdJbTu0Dth+47UPnpVPlvQMqQafLBB11VYNLXUGNxAjfCBwqtLVUCFyVRgo//W4aCd4MgEDfDhw/MrTSmCPJCIYbyCwbXCrmASSDsQ0jp0scefxTAX4pv+I95nkCih2mW980ZaqjaadOos6VK7zUDC1yOaIswnYTMEFc434JWvLU18qo08yghGnm+0U+ixA1BjBEmZwUoZRGRQ+Y8+mKIp6EAVA0iGpMhlBE8pvIBHQYLeRS1mlRqMGlVqhH2hNJ1LtcMssLTpbqcS9o6iT2Ux1v72H17oS6Yxhcp4fSqUKjUKo0uu4kEfEEWI98R5qsy1gDMROGDxTlNRo5rXqcFqVULJA0kuG2AsG0t8jbEWZAUo4kg2MAEkHsCLmegvj1m1HYA8i/siaMQLeRRbw7ltfNp1abBIuTHUdBHcG07WOGjL1woKBvMqU/tHlrMxgDSTuihhe4+c4A5XPJSGgBpI2II1KZBiRJA+g36YMZXhwIArOQj6kpJqU6RJqNJCi4CSAZ9O56eJxLi92J2SeQ0Nkj8/W/peZfIg1/5lpJIADEmCgBK/7QXFiJB5NgxwRSpVqw0lTqCaVjmh7nVNxpBj2PvjV6k0w+q5QBAqmIUxr9wdwvuPfGq1D5q0adF3FMS19IDOwbUT8FsB3xMSXen4SyZ73pllz9dEQzLKKoWmgYiPMM6QFFrWhmB0Ajop+GELiHCatPNfZIpUyEZgDYhtJB7iIPww7+TC1CRA1ayUEgFgASR1Nr/Mxj3iGVLrJqlR5cQAFAOoNIYiV1GA3y98MpV8EjQ80NNxp5mb/2gfDszUXVrK0yWD6LM76lQgNF4AOkT1WMXKp8imgQME9I6Bqg0tTPYSKfl9uYdsC2o16ZemlELq6lpMnSFeAI3pggybi++LC1ay1HqVdZQ6JBIPKTq5QBCwVVGgQdPUGcGWiZt5c1Ue8QW8/n9K1wiI0qj1CLsFMIpBLKqudIA0tHeImcWkdadKaYVAFDFNWoQwLAklQXLHpqAMzMbj8jVV001HWoVXmAOhbAKS6gjSsi5c8xmARGCoBRKenmkydYAki3JIEDsFSY+uAc2Tfnvf3dBUnFHtv4FvWyQ/FBZM2KqkBSoAYHUDvY/iBFwTc3NsWuFcbdoWrGm4WpIUfBpHONgBI269GzjeUFSm5IVSpDQylwLzqAYAi/SAOl5xz7xt5yHzKmhHrRHlroUrEyBJINgCDJBIM3x6vB1BVZg5WSKuE95F+JeJKLRS1IrqbVCxdQZAIINMQRvJ1C3XbBhaarpam5q6lGqstxJBLVLCS0lrkiLyQd+RLl3/Ax+AJ/TBrw9nMxTL0kZ0FRGOkQOZRIJ1A6Ra+0xj0TTAFjCgvN7romYzVJI1EU0Bs8kEm6gLfmEEix6b41HG6LUgjPSWrA0liV1OBI0grDEtaBBmPkt57g9Kn5ZclnqOq03MMyiKkgneS2k/XvfzjfBXytTyWdHdRq1xEgqGnTJiBIjC8IB6bKdTZibnf+FV8QKwrakBanV03F+c2j52j/AOsX6VGll3p6zTWqqkMUlr2ZZEaZsZv2Iw15alSqIENMcwGywJJuR2uB+WOc8XoGjVOollck8xvMyQ1he/tiFtUV3FhtHyqWNMXBtuyastnMy8PRCpTYRrqy7RpGk6Q67sSP12OB/EM5xCjSNVxQhTZWQy2pgTMPYWHTYHaTivwHJPVP/pfM80bBCVgDc9jvt/fGeIM9VAK17lGgLMgtG9rMb/LHDhiHCwjyTMGGcMAG9s1EnjJjU016apMGULMoK80ldwDEGJt23wPzlNszUK5caiS3UWHdyRAme+/yxPw/h4SWzCq7VNJ06hqVT1C7sbgxIOLVbwc9KpSbLq9UyGqo9PQoXufM5SBeSfb5saKLX9230ku7RoDTkOap0vCLgAM9EHqPMXGYeBTrH0ZFdPSCkdrQAN/bHmGf5SDsuo90i/xE8Kmiq5hFKoTpdegJ2I7A7R8MDeGQVBx0rxJxxMxlK9FnywLIYE1WEi40saSiZiMco4Y7IxRsejUFkmmQHonmKsY0y2a1Y9ztExgPwqqQxU9DbCWiye8kEBPHB2FRWpE9yP3j4b/M9sAs/IkGxFjjfL12RldbFTIn27+2LPiMq6DMJs1j7dIPuDy/Ap3wmIf0P2ixQFT8HLrzYUsVDU6ikgxHKWEwRaVGGDgNJa70gS7JTyumpH4FqghYPuGOoX98A/C1KmKNWq6sSX0oQAYCIarfO6e1wNzGD/DE8ryUdA9aqo+z1FGLUpdaTMJuzltQiw0yBiav3nkDy+9+i0XZbNNPhjK1qNUU9NJ1cvUqVCCjAxFMx6SWQLMAQdWKIoM2Y8tggksE0nSwZuUlmUxpcIBBuJA7DEmY41VSmpDS71NLUqwBYam000Rlu+kyNV5n2jFjzHrUaqpDaaiqo0Gi+iwYtqAk6pgjeO+0OBwJdiHKbjWOQGvlHNcxzx4xvfypvJqPrHnFalOkylNCskmy1iG6adSOJ79gSh8Qqim70wSNGkixXdQTE30yTB6iMPr0VNEVajQCZXQoLoTCFqjH1G17A2t2wIzPChn6ZdFKVwSighlUheYKSwEl9TFWAAkEXucM4WpB72WXlGzvPnd3vaqjwR0A1MdQZQIRCQxMlQTExBPwODeXyb12IMUKIM00a5Bk8zMGMyCIk2Fr4UMnXJgNqYKWgSZpsdQJ0ggTzMD7EjDLwumgpEq1NyWTmnSUCaZ1TfUQCwHt8MBxFIsM7/hNknvNMHelkx0cgy0z9uVhZLkqQLnaP6SI+OK3hnMwakmo7u+5G4UQCT93l6e3U49q8Op3qEmoAAWBqkLAMaiOphSem3WMV87nPIStUpAs9RtdFQvKyhkQgRYXMkGDEnvEDRjGHUpL4LYN5+Pz9IuzqUao76NMMGjaZGmNmuxQjreIMYq8LRzl6bVSpfXpcKZUhmI6m/K4sDEARNsbrnWdmUx5SwXboAZJXpdSDLAmJiJ2rec3mpSpltMzqK8tgNNP2aHBgjZQcc0GC319lmpE3+I5Za7lXsvkqNMlaVNZVdAW1l3IUfh3t3wtcV4Z/Ls+YNqJQQDby2JuZFyBBA3sxmerOtbzHNNJ0ow81tm1jQ4UAASrCZYdoxN/KoyVEK61uCI6/FrGx/XBU6xY6XX570WUqrmmb2SDxDLU67mvTjUxnUkgluhILlTHvHcRjw1c6aNRFrZhilwAuwUTcaZKz3sce+IPB9bLjzcqpjc0xEfKCY/T54zhHHRRoNUcV6dVDymSoZpEoVIlgO6xHU3GPXotpvAIuBz0VeNjmwBKk4ZXrVFirUWsBdigCEaYOlmUhZJIsR0YmwwH/iZmjUq0CC2gI0TcSSJKnY9NsH6GWZQ7MyUKbamYqWbyxGqCxkjUsstRYmDcGAVPxrmVFQU11NpaWZ41A3BU9SpsRJJHtgOHM17dd8l1YNFODmN7K08P8eGXpspI1TIgxYjY+2N/DucJzfnuCRedMW1WkfKcU6VRGptKgnlCmRYAG0bwbfTEeSrtTMqDDHYdceqbhQEdU2cZrCqyGi+k06Y0xZlgQRcXlUUT3IMdMERwMVqj1KzmpUULqZgACADDU9hcrF5kCB7pWX4uGeKkp0Ji/wAx2wcocV0TorK8xILaWtNxeJuTMbx7yBkaIcB/1Nk58Eb7JWCnUBBk6jNgSPiQoHup74B+I+GHMIygSZk3AZTFis2NtUjt1xa4BxmlUK0wxDHptJH5dT1JJJsN8S5ikWOtKmgraYBnYc1ri3/la5GPBh1OpJsUWEuLTUJLnSABHn+0kZyrTy9Ck1EVfOYla6sbCACNMCQNyG5gYg4zgeWDVlqtULKpldWwYRE3P1AgWMGIw3vwqqJGmhMnmZWgkE3PNy3kmSegvOBGao1baTSVjuyU4ZfSRpJY9QTt1+ln+Tjbh+UZeGw5/h1E3Riu+YpBTl2JWAWQsFJgARqAJEwJK7iCMKFTxRmjUIqJRjYoyakYSWgDVIsYmZsDM4P5yo2laRYktsQJI1QbdJPRQLT3ZcKzJlyHIc06oqQtJkMaAJkN+L2jBcI0GQ4SucHePFY5c7ogfF9UW/lcqYtLI7G1rkvfGYGUqggSVBx5i7sKf/KyXc12viOaX+XdnaEiHZrAauW/tfHFPFOUp080rUXV6biQysGHYiR2x1fhlWpmaGioppAqtValCsG1BphQ2mxXSdQgi4vhL/iZwU0/Ir+a9S5Ri4XUJ5l5lVZFj6pIne+L35KfUFBK1OVnCu1A+Y0A2vbDTQbVTwIVJqFRoE7s2+mbhel4jY79MRB2GVa8YgFI3B8xyg06g1RGoFQZMDe25G/cYKcJyTpqo1QGp1JB0lW0FYVjY9iLE7gAXwQpVg9ElyFpqNQCEKyCLq2phzbwRGIaFf7dW1FaisDSD0mNVlcAc0EBjuFKgAcxO1pjWe6QR97813ZNCtUqH8ugpUNa6X8wq5GqodIYGRBUDTOwAIG+mcEeHZ5MpR1LTf8AmqhFVUYA6A02jo+kE6AJIb3tBwzhRrCsyik7AqTV8zUoPrBEGWuZuQu++2DvCMtRpszIvmEqKpqONR5TJO8n1ET/AEnEFSo3DhNzY/vcpjqQjy3sIdkgWrVGr66dRQqMIJYVKkFSGuuk229OkE7YLnhtNkdpUhVUa6TamtNlCg+kmbCfzkfwjM086fODHyqQDKCL1KgJ5mHREgKF9z3xJx3OqlFs0qrTCDzKZp+vzKsapYypBBNo7bQDgIxHDcERlluY5wOZCF5dbDve4ROjUpOQtIO9NgvNtrboxBudI/8AH4DF5MspJagyMVXSZ9TMqnSSZsRq9UW1YWPCvHGrHWlG0BBDhtLMA0EQIm3wn44I0OJGmV87+XWpSgkitq9TM1UaR1IACyP0wIok1SMvUa5Tl0n6S6hdBjfXf4SVn+F1W4mlKmwTzyNTAllVx9nVE21HzFY9PUO+OocY4bpoBS6GoNmJ8uoxFpQCeY9tjcdbUuMcG/mSjJUPIzG0LJIUBUJIESNRNzv3GJKv8xAIaKlOVVdEIzwPtWG7AaoAtJJPTDjXDmNLhkFjRIBn0Q2rw7N0guYZUdPKVXBPMNRvKg6AdhqAOKHCX+0pU2AFNWJ5m0xq1emRDXIG4OnuRJYeM0s1WoeWCqNppgwCdRBmJtG07dt8LAzPlhlrDSy2KsP09j0O2OpilWBAz3p6ptMSCJv0TRmm8lyy6ouoDcwvzDSJBN2a09OgxDkHVaWnVNd18yqEEaiAAasXKSIM/CJwv+GtObeqWfNeWq6FNNgqwPu6omNrAnb4YLcI4IMuOqGpF2P2lRiLSZtA1WuIGJatBtIQ51+Q/KE4bcx8qzk8u1bS1YD0goisRpDGfTM3Au2+8YK5/O01WHIVSyruvUxYNuJt1OPOG0GRXq1YFRzLQZCgWVRfYD88B+K5mpWBNJELbUVcETB5ixBDARcX3i0gxP4nwf63+0oE1X2GWSu5nMqyEJqbm+7YppIsexhpiLqYvIkPmadNs1Apha6qpWVmARMDVNiZFgDeZ5TjevlxSoVmAIaqQ7QSCHJVLdQAI0jeI3gnC5/EDLulNcxJ9WhypINxKMDuIYH/AOQHfD6DQXYQc7etlTTIpieXyovEPHXp6ctSYhQP9S0mm41Ko6DlMExMz8wNbhJK6h6Y33j44AGu7EuzFmNye5wd4HxlksRqUiCD+2PfpUuxbA9fNJe5tQ/Sq01qqnlmofLn02+Px3xJmKmohaYJuAoi5O3Tri1xDJsE1qJpnqLx7Htg1/DThqVa81IgKdKsPV3KnaV7dZ9jh0yp3yEGpcNV9Zr8ugHUDdi/3mMG2w67Rh24HwqsVBo0AilYLumi9gGQ+x/CpknfDLnOFUDWVjRRqixzlZggEif1B9vhgy9WABcnaYvfc/EsIx3Zl3iSYXO/HPhRaCpVVyzFtFQxA1RKsouR6WBJJJtfEnhnOGtRKWLrKuTvcQpHx/Zu+Dvj6k1XJOUksHV1XcgKQsKBubn6W6kqnhfLNQc1a5WmtQBIYyQ24LAbDf8A4xLx1NpZAz0T6ZdEtzGsJpo1XdmQK7xMFFLCCTcwDAJn88UKuUWpUFIBiwMeiyhtSy07QSGjfvuArnwGstNCt9MyHYadcgXv9PgO2KPHcwK2YpUlqlQ3q02n3nEQ4RjGB4dfUI6YDKrjEzqVb/8Aw7JFCopwSpXWGIYapki8Tft0HYY5j4p4TlATRKilmdR5zqAKjcxOmYED446NnatWgyU1roNQJBqqSbR1WBaeoxy/iFN6p1O61XZZYg7m/pP5j54qqVWQMFjv3TOHYTOK4VWnkaiKqoi1FgEMKQadQ1bzeJj5Y9x5ladYKApYqLAgkCBbHuF4ucJhoCf2nb+Yp5d66pQqhHqFl8qkWSSqyBpnRzSbgC+K3jmoKvDXU0nQoA6s2khipBIlGbSxE8rQT0wbXw3l3qBqtOTHNJYBo2DLMN8xi9xLw5laiMqU0pMyldVNQsgiIYCA6/0n8jfHuEWhQLh/Da8rjzLpRYt5oe9lYTC73bSCbb7dMaPlny9apQf1IxU+/Yj2Iv8APGtXLSQQxX3Hv3HUYie2bKprzhEJh4Tw1taAPFQ3JIb09pKwT3kRB73wx59n1eVRp0ipaHBzKsSsGzH1KN7DvbfCdlfEro01qS1CiNdajU2YNpJlgYI0gWixkH2YM5nsqP8A1NKvUSSGeSQ7GNLKxZJuthqBuAfh5dalUkYh/E+hRte2Ln+VabMmS9QIprLToP5FMwrAkIrSSAIaJFtsSnPqlPMU6Faup1eWgeiJEAlke06DqkPt8etCnVRqlOlR/wBNRZatMMe4B00puQZMm0yMEzQqFWNLQjVU08n2ei5LFWIA6AaotAwsuFM9OoGU2sQYsPbW6whtsWXnvVLXAcrmMqpRVDqx9Ig6SdIYNc3MBRJF8FeHmnXV3NRUpF/MUU18uToXSKiuSBI5TBAMyNzixR4TnNYpeaERluzsjlvSdWpILMNA5idlMRvgpkcpQpanWmrgCCyg6gY5kg2ddJLzMlS24jGmpid3TLjy1/CJ3cbMW80q/wDQYo1KoqMqBWciYQDVblkMHkwF5gREe49ssdOqmqKYidMn49sPHiygtWmz04YKSrU1X74Xm1TcEC47EDuYU+CMvPIkMyAHexPQ9vf44ooVHOaSc+Sfw9TD4dddfTfSU3fw7z2aSm6GnrAYEyNJ5hqgSL2gnbfFrjXiP7UB0q0AhHqgo0kAkkTptImflvgRw7iDaTSJqEOrhFVWQCAHB88AwYJGm/54ccpOnzDorGIUqBqKmJBbZgSJ2GJOIfFnGZ0369OqleTjc5w+c/VUmpjmI5iFRhBnUBMkHYG7C39J64p8e4Jl8yJcNUiHBpnmg6mi0WY/4Me5lhlgopC6k/ZxGhY1EgaiWWFM6SYgGBGLPDc2CWqB+YqB5O4kXlAL3Bm0yL9REbmOpHED5Ea/lCXOw4j6b8lrl6AoKh06aa/6ap6YI2gySDY99V5jHuazqU6lLWpDOCWUNZF3gAWJkj4nFdeIeUWQsKtdmkb6VVjKgklgsAgbid8D2RWrM9TzDVqLysBYhSA2jqq81j1AN98YLmXb3nsprW4hiNuvRScSz2rS9R0Slq5VYhdbEEAMdYk7mApsNzONcrVJakamgs5cgsrAroBCqrLy6oZuU3jm6GYM1mqbKhEVKVmJQSTMRUUAcsao6dTvbBukzEEs2lCIIG0dx8t+pPYgqed3W3G95o3tAabxKGeKM+/MqqVhiAV5gzEDSxIMwCzKZ2hjttU4zlWzFGpRLai1MgR1ddNx3EoSD/Vitx3MBacc0Fo8wdGAAWDO5Rr9zPbAXi3ievRQikBDbJeFDLpIABvcEge/yFNGi52HBmmYcLIOQ90j5XaGBB2P9sTJV0m22PMnl6lXU6qzSSzMBadztbB7gvhwVauh2MqefSRpC3G8ySSLbWm5x9CSNV5uKDZScO4npXSTyt9MNXDOJ1aFFVoMAhMxoUjfV21b33xBxTwYjLFLkcbzsbgXHzNxhdzD5rLJ5dWk6rvq3EfHb64ABML5zCfKXjaJNWkdfembGwEw20QI3xnEvHlBSWXUBFremxAj3En2sMc8/wCoq2wMnuZJ+mPK9OogBam41TpkROmJsb9ccS7mhhmaO53+IWudKaugnYR2HawxRHiWpWNNPsaZkkMxADdlM/evAk4oUs1l9CkKz1WB1wARPRVi5EXvuemBPHeHMoQtYsTInbt+hwHYsPnzKJ1RwFj7LtOe8UNUy+hU8twscwiCBM9jIFo3+GEfjnEnFZGSq5qKSJJ2EkAWAFxfCo+ull1am7zPckLNjA2Ei2IuDZ2tUq87zEG4G+w2GJ/8Ygl8yml7QwMaIJzKdm4pWrUy1WTpPWwmFMk+pRzxIkC5M4q18m50FRICv/SZUm0TAjstsa06zbQWYCUMbELpMe5AicVayFQoIDEIBKtYA30jt+lwMIAvZWC2tlMlZ1ChmAOkEzVRbkA7ESN8eYloZCo6hgDEWsh2t95SenXGYPEzWFnZ1DcH4XQl8Ts9QhEy1SLaUziFx8QVA/PE78fII87KV0X8aAVlH+7yyWHxjFjO8Ly7rpq0KTDsyD+2K2T8KUlZnytSrlHJgeSw0wPxU2BQ/QY9268e657/ABPyqNVTO5d1qUWUU3ZDqCOpMBvwkgxB6jAPJOHGOtcRo16eulmMvSzS1Rp82mUpGoo+7WV2jUJkEE9bDCJx3wmKCiqgq0LgQ4LqWYwqqUDTJIuCRhL2TcI6dTCUHGTXUrFQ4BnS2x/598XeG5Kk9RXCrTamiqKfrghiQ81LOehsRf3kUslmHZ2p+WzMpg6VJg/IWwYp8O+0anWp1FdU1rS8slqh+6oAuJI3MWBxBWkAyd+StbgdcI/xpGSiGRqwY/6ppJzU2J9UCC0nTyj7p95xE3EKlPRTqjMARqNRF08sgGiilCDrADTrJubiAMEczmhkVomvWd6pVSUQSSQS5ZryJkAkzyqAMZm/F+UY6AKiIQdTMGJZtgyx6dgbx8Med2biwQ2Y3ax/j5QmDAzH9qNeJCpSLI9NqlJy1MKCpZE51puG3ZgCCoHUYG1eKNNSo9U5em2kslSmQ3mLDqqlZDchWQJPS0Yo8c45R8oui02PmcqmCdQEao9QUAAyIBnebFVzWeq5ip5lZy7bDso/CoFlHsMPo8LjlzhHSNj4WOc1hhonzTI3ic+mmajK3rDwSTa4O7GwHNNgB0M6msGKkppIJLACJISFjtfpfHnhvIcwOmYO52wW8RZd2CgEJuSR7dCcUii1t2pofAuo/DnEggpqYcGp5ZQBidVQSoZpCUmLQJaZHww1ZaoHRa1VTl6gDDQ7GUKkgw49QIGq24G2FLhGaCU5hlYsAypMNExqIuYkxfr2GCeUztLRpq0wjNUTVpM2jSGv6eYAWi5HviCvQM4vrY59chosLC43yKM0s7TDJrqK9UMQBUUIwmxnYHkYT0kj2wr57O+TWekLXJ+zktDH0p2EmDNhvvfG9LK16rAlhVGpUqu6BdRU0zq1COq3sZAAwK8fVFpVqVdHpk63p1Cl4YHUoIBsQJv77YCnRYX4W7PsNZi3Ja0mkcR1RihmXTUSVDObgsIFoFNJ6gG7E77e15jVphDRohyTLqz6TTEzqI0y67kKT1FuuFarxJmXlddSkOupQ1jpnWAJGo6oO+28GCOR4mtTyrgVPMdZZyGgoT6bh16gSsRa0jC30jEkT+vRG4AiDve+hnhHCRpGkHSg0KotK2v2BED5gdMW+M5nkFNSC4jXp2g9vp8oM7EYtZnOiinKdgTq77me0zNvaLagcKeQztCrWLu6lWBhVlZnUdLMbH1Wg7nvhNNj6svIyWNOJ0v9EC8T8Qpsy0lIZ0sQE+8JmX1XuQRAtp94wutUZtBGldJBYLJiNpG+3ScERQpTyKCRurMVja0/AG+IsplarVDqjy1QorARN5H+6L3x79KkKbfJIqPxW5pv4X4iepQNJqqqHGlXWmy7kjU66zBki4g3vgnwLhhytJixDVXhi0GwEQvc+o321HpIwg0mbLuCRqpk8w9rgke95+IHbD5kc+r0gadZWH3Sb6ugBFtLaRBVrz0w12UqXCQbq/nD9mrCbbie9jA3+d/2x7wriS1KUjSWpOVcAAjlYWWbEGFv7jawwsN4mRQ1Guj016FkIAMR0B3E/wBx0DcG8ReX5sHStRi0MQOcyv5g6vYj3xgJlcSEzcY4ZQNVtNIc1RgpUlCWBj1bMIIB0wRqW2LaeGaGYy5Wm3OQdBPqU7BpFzdQCCfaTY4HUM1KjzAQHbVchSI0wRG4I5pJ6RF8NfhaiVyqMoDM5Lc1x6iI0iYOmZF79O4suSEvVcyfIMiFZNOsDcTpgi/KdoESOjC4Nrw8YXzqIMHUrDUDCiRsqgSYNzq6z0x03xHwKnVipqh1vrpkExaGIuAlusgT0k4X6vgOsTrp1abkAyjKymDDWMtMHqN464PAQZWapMyVSm1EIpBbUD5bESSDLAHpyg9DeMa1qwo12akgKlgbCBPK0Adh++NuJ8POUzbeahakzX0mIJ2KmLHqD/bEfFOJQq8wYhpPUt0PwMH6jGFoNuatDrYso38qzU42RzKmmLyzC3+fHCu9aozhVqEliAOa0kwBJMAXxd8T5JxVEAlCAFAE36j44m4bSoVFGvemunRr8tp/pOlpg/CMHTpsYJAzSalSo44ZVKlxbMARriLbgbWxmL5rZOT9iPm9Rj8zrE/THmG4GcvhB21Yf7H3XeaXiOi9cK2tVhgjOhVSy3KDVB1gXgi942OCOQqmNdoa4HSMJvGvD7y5yqUHplVZ6NZS3mVKcwwbVZ2UwSZsq498N5so5/lANO9Th9Y+VUpN1OXLWKn8PpPQjD0Epv47kkzARKtFaiTMOARPf2OAHEPD1Ki9L+Xy66NQLBq1QJTKkMGRJIZ/oLDBtPE9DUqVCcvVay0648ssduQnleP6SemNfEtZUQdBBlvhecDouCF8LzqrV8jK0BTLEa6hvc3MtuzRfSO++KP8o2XzDZirUTSupqbs7azZh9uQNA5QNMD2icG+D5lKjI1KeZAy2jSkR5je5Ow6mT0OBuZ4nRyjCnmzrSpNND1gASGHX1ET7Y8F2Jzo3v0VAIC5/nPFCZqrrYKmkaEGnTKyTJ/qMzc9sa1K4PScXvEvh+hTem+RVKlFiWhp1JUYRpJmNJ7HYgYH8W4MQKb5UtVp1DpNvQ/WTNhY/Ag32xSHskNG4VTCQzFvcoDxSpqqgdAo/Mk4MZDIiATGF7iQZXlgVIOkg9xe3febdxiSjxBh1OK4lohTEw4ynZeJBIVcEv5xWUNUIjphHy9Yspc8qjqZudoH1F9se5uqysAzSItBm2FkXVDCITfV4imoaAANzHU98C8/nSyssjSzSR+IyIk+0YCtxFVUn2xHlcyCQzn3Hb5YFrDmjqVRkE20TXdeYrpJ1BbwIiIAIEWm+IvEXBnzahX8tCHLBkWDJ3mSZn9hijQ419BiR+NOwYouoLcx0G/z72wrswwy2y7uuHeuvcj4drounzlIBBFjO0RvghlOEGgJDmTv77GG77fr3wJyfihFuzA/G0fXGma8XK0hbn2/bvjTSnMIhUaMiinEJq0hQqNUZAxIExc33AmPacU04VSQDSWQGJm4juRF47bnFBlzkeaE1L1E3j4YNZCouYpwDeLfHscEGBoslg4igvHDNVFprT0pJ1oW5gREcwBA2MbWGGjhtTK1aSq/K6gKTYSRbcW+uFHOVI5YhwYJ9up/z3xaytA8hHYSPaJv88a4LosjvEvDBN6bBh0BsfkdsK9XhtSix1K9M/iEifaRvg3ls29O6PHcbr9DIwVy/Hlf/UQL0lLg/FTf6YwOIQvpyknM1KpGk1HKxEFibdrnbAXMUQAR0x0/NcEoVl1Uzfqad4+K74WeK+FawkpFQd1/sb4ayoEh9NF+A+F6rogrKKNNYDOGUax0SdRI73j1TBm3RvICIEWVCiwJsI6AEjpNyfczfCBkvGzU9KVsvUDKOj6ZIt1UMB09Vh3wG8R8Zr5wFQfLpx6F6/7iZYj+mYwxoa25KQGHRMeT8XGvnadHLkBSSC8ggkAtK8p5RFj1JJ2gYbaWZARVcxJKyvMNfp5gFK27XG4iccU8NZr+UzdOpVlVUnmALRKkTAuR8MdL4t4iSlRNQJRZ6vpKsYflA84ct+W2qTtFjIBTdCQclR8cUyMzzfepqTP3txcHY+3thYfJ0y2soCe56EYm474gFUUWVdDIpRlN10gLpg9513t0xDQzAYA/58MJeCDKspFrgAQpGvY4pZ3IU6hlwSR1k/mdz9cXCcaHGAkZI3NBzCr0uH0QI8tfpP54zE4XGY2ShwjkqNHx5mlgeYWA7gX+MRgnxD+IZzCKlXK0G09SDP8A2mZU+4xz8DGwfFslefiXQE8bG6U6NHyWMtQrA1KYbYmmfVT1ddxN43wbyVFsxHlmtl8qAGZKlanUpbmUptJcAx6ZAjoNscny9YhhHwwxcCrHz1UkKHs0x2kRNg0gDAzeCjAkSn/g+VrrUfy6xRGJIpoylmW4mLgxcW98SeKPCrVaQzCanqUpLL1dd20j/wBwbr32O4wE4g6o/wDMVAfNUU3UHYCnU01RHZkqm/tjqWWToGlfrHwPT9Mc2iwTZcDK4zWrPQVfKqa6dRdY30ullkXkG5DDpH1JcKpPXqCiVDZbMAhyNgQoJYR94iLdxPwJ+PeDrRDFP9Ko+tenlV95H9FUDSwH3jI9Vg/h7jFBVIVawqBDCgiPV6wZBME7RJGPO4ui5hlgvuPlVUatoOmz0yRXiXhelll11UU00HoiZXc+5K+sdY1DHN6+WYM+kwATv1BNo/T6Y6j4g8RUq1CpTUsalKxlWAB7kkQbzHcTjmFKg9d4YjQth8v8jCuCFS5f88t++aOq7EBbfLfkrPCOMPSDUiJB3E/H+5xPmq7VSJAUDYD36nviBssgbSAdQxMlhIxfAzScRiCvFoqq7STYntPb3xNSy6olJX3Cn9bYjy411Fn0gzibiDg1YmQIxhRA6r1tIKgixImN4mP3xdylZNLItMDnOos8NBQjk/qJUAfHFOkDWinSpValViSdNxpiAABzE7n6YYPDvBF+2qZxQjBZCKuxWTNwwBUgsdW0bWwvsXVHRojNUNF0g5dyitTqK0QQDBvH5TtbBXgORMqzbgAfTGniHiJq5i7FkpnSo1s4gbkFomYmYEiMGlIUW+uG1RFgl8OcZk6JjocSCgKNsBMzVWjmpU8tUao7N1+u/wBcU/58SFGKXG9XK/4TOENYQVW+oCLaI5x7IK1dH+6y6iO5EW/fEgt2+f8Am2NKuaD0qD9iR+WPaSzufe30wLkTF64kRGNREe2N0p97/wCdPrjwr8p/P5YFHC9TuDpI7f58cXcvx2ovqAcdm3+o/fFICR8RfEbrFpj5b/3t9cahLQmOjxLL17VF0k/iGofI/wB8WK/hSk3NRbTOwmR8uv54sf8AR6PlKCgVlSSwm5iTPzwr5LilRfSSO4/v0/LHSkhs5Lfi/hdohkkfiW5Hv3wpVMq1IhNxJ0npJ6X9JJ/PHRsr4pAgVUJHcf26fI4umhls0LFHH5jrfYj54NryEL2zmFyjLgswJHLab6QVJjfpcET0IwaYSSwGkfdW1lFgDAEmBc2nDJnPCoBJSJHcfuP3GBObyjJZ1I9+nxB2xpfiW02AIcy2xH8dxiWtiOccERWrH3xmNda9SZ+OMwUIZSSzXx4qljAF8ZjMWFeWjvDuEaOd94sO2K+ZaTjMZhJMlV0wIRLNccr10VHYaVXSAFAkRpMncyN++NjxGuwg16sREa2iO2+MxmNJJQRCjrVKpQoajlTBKliQSDIME9CBiGhnNAMIAwIYsD0FoHxMyffGYzC3Cc0wLdeJ1aiFNfLqEg3J3i8TgpQyRFMaQBAxmMwuA2wTW98SVDliNV7ONj+xxLUy5aAABP74zGYKVoEhecRoJRIA9UdO/v7YFzJJx5jME1LfZdm8BrRy+TpFjBq6ZIHVyAAfmYwvfxCzjZSlUoO2qtXnmAgBHcu3zgletox7jMXut7KIlcqYSW9sEqfFPs9Pbb4dsZjMTuaCFrHlpsteDMWqSe8YKeIhCfK2PcZid3jVrP8AzlS0m+ydR919a/r+hxfSptPX2xmMwpyopm6nD7fUe/8AbEZWw+o/tjMZhaesQCYnrYR3wS4BktdZZAKLLEf7en1Ix5jMchf4SjvHq/2btvqED52/fCYIHztjzGY1qWzJer6tLdot9Z/I9cZVlCJ3IkEdtrdd8ZjMatKJZXxBUU6WIdR33j2Mz9cFeH8Wp1TplgTuGAI/tjMZjiAhIUGd4NTcakXQ0xY2+Y2+mFzO8MemJNx3B94x7jMY1xQIcR/knHuMxmHLoX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MTEhUTExMWFhUXGCAaGBgYGB8bIBsdHR8gGCIbGB8eHSggGh8mHhodITEhJSkrLy4uHiAzODMtNygtMCsBCgoKDg0OGxAQGzUmICYtMDAvLS0tLy8vLystLS0tLy8vLTUwKy0tLS0rLS03LS8tLS4tLy0rLS8tLS0tLS0vLf/AABEIALcBEwMBIgACEQEDEQH/xAAbAAACAgMBAAAAAAAAAAAAAAAFBgMEAAIHAf/EAD8QAAIBAgQEBAMGBQMDBAMAAAECEQMhAAQSMQUiQVEGEzJhcYGRI0JSobHBBxRi0fAzcuEVgqIkU5LxFmOy/8QAGgEAAwEBAQEAAAAAAAAAAAAAAgMEAQAFBv/EADARAAEDAgQDCAICAwEAAAAAAAEAAhEDIRIxQfAEUWETIjJxgZGhscHx0eEUQlIz/9oADAMBAAIRAxEAPwDiUWxJRQk4xRYfP++J8qtx2uf0wJKYxskKBk7yDPyxvSqNTYHYgyD/AJuMW66cpvvH64hrU4xgdKa6lhyTQvGFrqGMJzQy92IgR1IicL/HNMkBlJU7g7g/8ifnjwcJqEU6umaTkc62CmYYEnYjvihXpFSQccGiVzqri0ghW64+xQ9jHyN7YqgAEEi039x1xsmaOnTYiIuL/L4YJGgrURBGpWEA7kaSWj4aR9cdMIPFcLanSQ8gBp/iBbedlF7EgkwRi7SDgoyLSOuoQwZgQTp2PxixHVQcCckxBDAAsSBe8yR+c9cHp5hUpxUKkczJE06cEs1iCysYJ+B640LTZEBwxFBzaDkS4Cg6gWGnTUDMVUKxBD3ET0Axbenz02AqnUy02Q1VDnlFNlAA0mPUTOwFx0i8N5/y9DCkFBOmpTWZKtzeY0jSqDUGvAWSNmsUz6o9Lz3VUpaSsMtjELpBW4Uwbi+4lhBJgLCUD4zllqNqQ6ljSKgG7LII1ffP9VpEGIjC3WyXpAEux2m4Atce++GjP+IaNXQusyLyZYkwo3Khh97qZttih/IMorZiGXSyyrKVYB+UNfoWBGEPOFyeIcwc1VyeTBXmZgRaLD9sQ5vKgSPmDixlM4HfTN8WM2mlgTtN/gcYVwN1WygV6FSmwhgQwbcA2jpImGWZsSO+K9VFXTNpxa4c4GZphCCWaL7G+oA/F1UYj4rRFQkgFQGJE9ASYn4A42clgmTCxqEQTcftiLPKFIC9x+eJcvRJEFibbAf5OIOI5ZYGmQ4gkGw+WBkSuc6BdXsvnQitTCrvqkqDbtcHY3xPn0DBdyQLk95P6YHmuroCAQ4x7WepoUarRvGDxHDC7CMUhUKmYkkdBacNvChTqCnl9PMqEAm9yvMZ6d7e++EunWK6tLEGdxvtGDXAeI2qVXcI1NeU6Z1NBIBAINyIn3M9MC8lokLmhrzDkSy+WbKUqgkghpLaZIpg6DqAmF1GA1rz2xb41lD51GuaeuieeSpICu1iR1gmY+GNcv4oetRqTlw9aorAu0CGaxvuwaSSLCyrsMFcpxLL1H8j+YqBFpKAKyKOaZaQANSiNvzNsTvr1Wi7UynSpzmkDj+ZD5hz91SQOt+p9pPTa2KWToMTIwb4lwc16zNlEZqbAvfoDUZQSTEEgTGKWc4TmMoVNamVVtjYg/AiROLBdqkmHXUtVpAEEfH9sdF/h9wllVqrcvm3BHRF2b29RP8AyMI/hPgrZyvB1eUt6jL26Iv9Tbe1zjoPiriooZaroAAVQuhfSv3UpEjoJLEe3vbWiLoi6VQ4rxx65NPLor0rSUqBWcEinpQxyF2IXUCSewmQjca8I52h51Wpl2VKZl+dTpDXUWa9iNsXvDvEHZhKoBrRydJmUuLztMN8hgl4m8TVV8wqQxd/MZjq7BQkFohQAAfbE5fVxRCY6mCJSflsoVqlWFx/af3xFxmuNQRdhv8AHFp2JVquqCxljvvcx3OKucpU9NLRJZ5ZibxNgs+2/wA8PaJuUt7oGEaodGMwQOROMxuIIOyKpUz/AP1+uLWTSCZ6GP13xST2/wAi+CB+8I3g36RH13xjkyibzyWmer2gd/pF8bowYYt8KyqVKmmoGKCdUGCCbD5Thn8I8L4fU/mPNPLTJh9cwg+9HUG5ke2EVKrWDIqkNJdiJEH8Ja4JmqiSmlnoFwXH3Q1gJMECRb3t2xU4wq+YwBgavTMlf79cdA8L1mzNHM5alRFSgH0JUWVlbwTOxAgzbvgbleE5AUKtDM/Z5xUJVyTpaDAdIPNYen2OFjiYcQRlyvZc6hLQWmxSVRyQYgLVSTEBpWSegwU4HwmpVZ6AAD9Sfu+/+d8QV+A5kZZcxpL0DPMskLB08w6C2+2GT+F+aVqz0qlyUBS9zpJlff1T8sNrVYplzbwkUWDtA1wiUmuCtourX+IP/GGMVzVRTRKrzyVO5Q/eJEkcwI0kkm1rCReZpxWrqwgio4I/7jjXIAo4pmQCwJ5iAQQGHTfYg9z9XMdKCo2LpgUQjszVQ4ZKdOVJQyCbMrAxpa14gxBk49FfKq1V8xTQCpSBoIUPKRKQqoQAsgm8Hr2xXo51BTqKjVWZhDQ19ZApEANNtMiTc+2A/Gq9SaSOVIVNSxBMMZ5iNzbA1WY4WseGgymDwtxSuaJywy6MjAhqjHSwBgyrASumDt+17X/WzUK5fPaTRWi9NaqqS8+pCSTPqVe/XoTAnhmcqUxT0RLyATe8bGRjbNa6o1OObc2j4QANvmcJdSYSTCdeM0Iq5JlcsnQAn2m2/wAcEqGWdgWdpI2HQf3x5Sq1adeo+XlgkK6mNWnYiDZrkjb3jBTg9RKlFlTmrAwitbUQJ0zMSYIuN47jBvdhbJQNALoCExNZXBCmZ5hKyIMNcWtgtwrhFSu9TLswSopaSVJEgxIA2BmZ2AvitmOFOaxQC6gO4Y6dImYkEyY7TgnxviiJUr1aBYHQFdktLM08xGw3UsLzGFPe42ZqEwAC58lLkvC9JMxSpZqs60HpO2oAKQyELKgaw4JYHvBnphg4bwPh+ZzOYRaikUUkhTpDD0BgDApuG0kwdPMAVE4ReEcRqeYtap5lZwRBLfBRpPTYAgDBjMcUnMLUei66XXzFDTrVXDENAuOXbAOY8iCb9FuHMhLfFKop1alNZhHZRIgkA2J+Iv8APFeq7BQDYRMduuHDiNTL5kVcxSphELaVUDTygQN5lriSPpfCtnsuDqANo+cH279MVNYcIJSDVuVFxbg/keSxfUaiFmWCNJBiJO+L+W8M6+HtmRZhqe4PpQkQOl7f4L2/HZarnnRbimi0/hA1Hb3Y4iXLsMhWMtyslMXIEGdVp67YBzyAL6haGIflKFOCBUjl7wSSRtfmIE43o8MFTzCHkIBtNyTFhBJ6/PFTJZsBCmm5+EH8pw8eHuDeVRTMMdFQE9b3mAw2BuLG+CLg0yVhuICt+EKJo5+rk6imGpMtMkwx0kuPTtKlrX2GG5MuroVqUjUVIvAZX7SJEMIvt8tsUKXEi9akKwVDSV0Vwbh/sxqMmFgKwO4uffBHNUKiBy9amgEuzlZIA3bSpgW+8Z+GHUzLUsmCqtTO+UPKy9JKKxMQoYT1VQYSfxN8g22E3xjTZss4J5VKwGF2IYamPXeBJ99pxezHif7Njl1dwHALsdMyCQ5F2YmCLkRa17JniPileogU1AUm6qsC3fcmPjjC9psEYY7MhRZTKINnBIUmRA3iFM7mT+uKfGqelBzh5FoJNu5nr7DFelXUKZ37wZHsDP7YYsnwJCqmqCW3ImOkmTsIA/Xe2J3vFMy5Ne7uGAg/CYeiyHfE9fhzVAr0wNKKF0ARF4lb897GL7YlzXAWoTVpElRurbx7GBqPtH1xPkM1pJZI0uul5WSA0SVuINo+hgwMMp1GuyNklzTAKjpcNqkAwtx1dQfmCZGPcEQC1wUIJMHzkPymbxt8sZh/ZtS+2cuf2ja4O/cHpHt++CVR+bYXBH5f8YGTbFoOxBY72ItvE4W4I6TosmLwjl8vUNQ5kOBYaraIiOadjN7kDbbC9lMnqPcdP+ceUs66agDAIIYTYhhBn64u8JeBqIMdSCPzGF4S0kzmmhzXkA6I14cqV8s5eg4SQQymSrWjmWRJ7HcYK+FeOilmqj5yGFSmEVwAqgqSeftPfvGAtTOBIlSQdjsMQZqrqJBAHcTOE1KbXgyM9dU9pg2snOnlTXyuadDoyRZm00gxIhVLuv4l1A8sb6rxgR/DrJkkV/L5aesLUDBWJsZi5MAxaRc4o+GuKmgjUqgL0WJ5FJ+9AOqPUIBAHucQVsxnOG1/ILQKbEqhujK15BgEgg79D2jCexfDmDXLyj7Wmo0Frnb/AKUPieurZzMOmzMO2+kTtbecS8UzCa6BpyYy1PULi6rIgj363uMUq7q9RyNidVvcAn6GcRkNAvYSovp3uSD7T+nfFlIQAOiRVynqrT0AILO0eVrJNIjUSerdSffFXiBVwgQEaB6YGkX6HdibEk42zDsTIBQaQkSTIHecRPRqeWrrGgsVsbgi8MOki47gHtgy4IBTIF1PQzH+kUXmVhve/e2DedzdYIVaVDGT0Ugn7q9L4Wsq5T3GGXw7maL16a16QNJjpa83YEAtO4/Sx6YVUIaCUxpJsgtZtDObsJkNENuW1fH2m09cMWfzlKpRRytNhpN0/wBSmygkA7NoY3vYGfYYbct4My1Z20qaYHc61j3BYFROxEG2AOc8KnKVWUirUptej5ZC6jElTO8XsL27byN4yjV7swRf4XOY6m6NSlfLcXYq3mMjPAXnAMgERptIiAd/1xrWZ6i1y+kE6SCqdAYjuoO9+v1wU4ZlWZno0Xbyj6w6hSImR3G8RgrUyi6dCIotcKZYjrY797YeXibDkmMouwzPNLHBs00CmGgFpg7T77YYaxq16xpah1Jty6iDEC8XO04XMxknpvpi4PQb9f0vh+8KcDemgLGatYSaYgMqA2MzME72IEqbEThPE1Wsbi55JtJpcMLstUvpw6pl5oOuw1GSIb0gge4gbx8Binn8qEXWrgg/+Ri1uh2kY6RxHh6ZunCINgyEjSymAebrzKyn4qewxzbjuSKOijZm1REaT1BHxB/42xTwXFCtSM+IZqKtQwPAGRW+VIUlmMsxJJ7k3J+uDPB3V8rm6bFRqKsuowCZ2BNumA2dRUenqAIiT+k/IkYY+C5nWUimTChSVPSCAVOkweX8vhhbxiG9E17i04VtwjgNGk2uxcxoB5WJ3nTDFIIHqEmSZEQSmezY59bkuFhydQK3AJUSSCWi3pSd98RaWGhVSLtqZpVRa0sxLMCRq+7ae2JOH8OZXViZRUAJYAW3YkfdIll0za/z43uVOSsfI1Cr1H5RqBABDE+oybQZCmYjY7YE+JOM1DkkoOIZ6mlu+lSWEwAJgLeJPthk1qTqq+kUyaaDaYAv2+5BN41WAOFPxDw9qtOjWERTs4CkXYlWvJkgooI9pHXBU3keoWgSVHRcBGQf+3q/+Lqf0JxQq5BHMlRJ67fXEjJGZpL+NXT/AOSlR/5EYK8O4ZOl6rBU6hjBI/ULJA1bSR8lOqtpiSvQwFxICo8L8P01PmRJ+6N+hkgdTEx8ouRg+p06QdJ7QRLixIJ/CN9uvfFZKZcwoX8RBBBdV3ZgLrTsRPfa+C5UOdVwoAhmgbqwlvmZ/wBuqZiceZWql7pKWWgtwsccRORtb+1XfKF6eu5IFh0AEqI+ekT1lu2EjiuVShmdNP8A0m5l7djp9tj846Y6EH06UAJsNBJiLGZtcA29oY9bIHiqg4y9Orb7N2RiLxOk37QWA/8ArDeCeRUjQrquQgSR4j6IXmOGqWJuJ7E/3x5gY2fqnYmPYYzHtw5SF1OUMInFykJVSTHT9R+8/XFEYt5I2I/y/wD9YJyXTN4Wmbp6SV9gd/lGL2UjyvVp7i9yOpxWztQMWgRAGkY2o5J1VXIGkkde/wDkYE3F00HC8xkmWm1NlVFGuFEgiN+xP6424jUpKmlFv1J3+GK1OkHEAH3JIt+WB9RgCVW9+pnCMKq7RNnhXhp8k5pjyUw5VQVJLC0aTJE9yPcYteNeAo6nMIWKvT1xBJBgmLkx0WBMAe2AvhfN8wouSEcnRpAB1d9R2PzGGzPL5oNNquk6Q9NfLJJCEzq01IqdZAuInrOJX1iypCFzcTbLm9fhNbL+WzKdNRFcGCBzSCh/qBG2IUoHzApBInUL2tvPywweIOE1qaUNSSKetTUUEiC0gsDdbSLgRgWKo8sktDJYjv2+oPW1sWMqYhIS8EWOiwUmYkDpPtNz+Xtgrw1/KGk0mZKkCooI5gDMjsw3B+WxOI/D1EGm3cjfF0Aek3wLjNk0NtKq8R4AUeLaWUOjSCGU7G2xtBHQgjBjwrwmnqqB+b7NoYWu0IPzYjFjh9BHTyTpFy1IkX1EXpz2eBH9QH4sG/DWQ8urJkQmosJ5WJ0oFPX1MSPY9MR8VWw0yCb735o2sEE8kVy+UdRzAM5d3ABswEKFDWjl2J2J+eLHE+ELmKCUsxeUQOWPpeBDAd9Ur856YrCpqdwtRRVSnoQKZamza25lj2BK7EafnHw8Vq1ak2ZCqy02V0pyUYE69ZB+EdhBvfHiw4d6Yj36QsIfiuZF5SJwrJNlK9Wi5FhysLBkOzDt8OhBHTG6OrOym+G/xP4dFRWrUzLIoKnfUsKIJ3uCSJ6j3OEjJZA+dJcBTM2JPKpYgWi4U7mLX6T7NHiG1GYifPzTWZANRChwwVHpsdRUEK8X2JCgnoGhRJ79yAXnLZcALTjQzHVNgR90GmpJhSoKECGHLOBmXpUyuimtw/IPWQJpMxbr119QJkRsCaU2ravLIZYBFSZEwKgZCPu6wpx5vEVjUPIJhbAn1ULZrRU5ajH7OqWMRMMlantuAjuAbcpg3woeNuGuuYWuf9NnqLPYpUYR81E/XDxRcirTIVeYEaTBgOFqKPioZ1t0xFxLKtXWorEhiRDL0ZEIkdxrdVP/AHDpjeGr9lUHIi/ul1GTblf4/gfK5rTq+bW1UyhKRyk3vsQs8w77R3xdymTqFpoK5IB1KghouTMA6jsO1jG8Yu1vDmc0U6tYq1NVGjQwLLraSvSNybzc/HFxchmQR5TOXIlSiraLlZImxPftO9/bD2nwmV5z5LiXLXJcYReSojVTphTUMMoMzpJEAnqbjlMnfB6pmamYhl00lKBTZnYEy2wsx7GDNyR1wAq1szIeaQppujk6jbcllHMFvyr9elqqyHTlmhnqaiDJVipB9YAMWWRfaT1GOwyd7lAtuIcPQEAPUaothYA7lixkwt2Bki0neQTNlqJIdaWsLA8xFgrc6SYnVus2g3Yn2IFCWZGVaZgagGZyAdQ0qiqqoJHfffe1Ktw4KdZqVCu1NUIYqQJ1MCRPWwuIvvfbg3tvf9rpQjjHC4anWpNMeokQBIiB6ryDEMemLWaDaNQC7RreIW0yAdxDm5t8YwDyPF61N28zTc6RvFLmnUJPY7noBg+c48qEqJVdjCkFAoLfesGgEvFo+NsebxIdjVtOdHEOI9IVWkyt5gLNojVUqE+sxd2J2kAgL1BHYYu08xyBRQepaASQFMjTKgkEyQCD/tHTHtDg7agQ+p/VqYT/ANyzZdwZA64mp8MgkvUJLEEgPJkCTJEEyYF4suwm0rnNW9oXziIDm6/pV/8AqSswZ9VMqSTrIAuSeUzBWW3ki/TqtV6zZzzKFCjUMsXhELAEiOYjfofmcM+ZJpwBqKqZ1E6jteA0wbASIj32KrxjilZwtNXqKsEAKzIo3MaFIB7Sf+cUcOBMj0XOcw0wAfFn1Px9IbV8OhSVamVIMEPTJafeLf2xmAFXMVZMO0exMY9x7oe/ooezb1QonG1GiWxNVyoGrcFehG/t7f8AGDPCMsABIxrnQFzKcugoemUi/wCowU4e3mI1EiJ2/v8AI3+uCFekO2I8rR0urDcH/B89sJcZCqw6IYcoycryCDBxqtADa84b89l0IFUTeJvuOhv9D8cDcyqgzAGAFTEJRNp3Xng8aK61GPKhVr7DUdJbTu0Dth+47UPnpVPlvQMqQafLBB11VYNLXUGNxAjfCBwqtLVUCFyVRgo//W4aCd4MgEDfDhw/MrTSmCPJCIYbyCwbXCrmASSDsQ0jp0scefxTAX4pv+I95nkCih2mW980ZaqjaadOos6VK7zUDC1yOaIswnYTMEFc434JWvLU18qo08yghGnm+0U+ixA1BjBEmZwUoZRGRQ+Y8+mKIp6EAVA0iGpMhlBE8pvIBHQYLeRS1mlRqMGlVqhH2hNJ1LtcMssLTpbqcS9o6iT2Ux1v72H17oS6Yxhcp4fSqUKjUKo0uu4kEfEEWI98R5qsy1gDMROGDxTlNRo5rXqcFqVULJA0kuG2AsG0t8jbEWZAUo4kg2MAEkHsCLmegvj1m1HYA8i/siaMQLeRRbw7ltfNp1abBIuTHUdBHcG07WOGjL1woKBvMqU/tHlrMxgDSTuihhe4+c4A5XPJSGgBpI2II1KZBiRJA+g36YMZXhwIArOQj6kpJqU6RJqNJCi4CSAZ9O56eJxLi92J2SeQ0Nkj8/W/peZfIg1/5lpJIADEmCgBK/7QXFiJB5NgxwRSpVqw0lTqCaVjmh7nVNxpBj2PvjV6k0w+q5QBAqmIUxr9wdwvuPfGq1D5q0adF3FMS19IDOwbUT8FsB3xMSXen4SyZ73pllz9dEQzLKKoWmgYiPMM6QFFrWhmB0Ajop+GELiHCatPNfZIpUyEZgDYhtJB7iIPww7+TC1CRA1ayUEgFgASR1Nr/Mxj3iGVLrJqlR5cQAFAOoNIYiV1GA3y98MpV8EjQ80NNxp5mb/2gfDszUXVrK0yWD6LM76lQgNF4AOkT1WMXKp8imgQME9I6Bqg0tTPYSKfl9uYdsC2o16ZemlELq6lpMnSFeAI3pggybi++LC1ay1HqVdZQ6JBIPKTq5QBCwVVGgQdPUGcGWiZt5c1Ue8QW8/n9K1wiI0qj1CLsFMIpBLKqudIA0tHeImcWkdadKaYVAFDFNWoQwLAklQXLHpqAMzMbj8jVV001HWoVXmAOhbAKS6gjSsi5c8xmARGCoBRKenmkydYAki3JIEDsFSY+uAc2Tfnvf3dBUnFHtv4FvWyQ/FBZM2KqkBSoAYHUDvY/iBFwTc3NsWuFcbdoWrGm4WpIUfBpHONgBI269GzjeUFSm5IVSpDQylwLzqAYAi/SAOl5xz7xt5yHzKmhHrRHlroUrEyBJINgCDJBIM3x6vB1BVZg5WSKuE95F+JeJKLRS1IrqbVCxdQZAIINMQRvJ1C3XbBhaarpam5q6lGqstxJBLVLCS0lrkiLyQd+RLl3/Ax+AJ/TBrw9nMxTL0kZ0FRGOkQOZRIJ1A6Ra+0xj0TTAFjCgvN7romYzVJI1EU0Bs8kEm6gLfmEEix6b41HG6LUgjPSWrA0liV1OBI0grDEtaBBmPkt57g9Kn5ZclnqOq03MMyiKkgneS2k/XvfzjfBXytTyWdHdRq1xEgqGnTJiBIjC8IB6bKdTZibnf+FV8QKwrakBanV03F+c2j52j/AOsX6VGll3p6zTWqqkMUlr2ZZEaZsZv2Iw15alSqIENMcwGywJJuR2uB+WOc8XoGjVOollck8xvMyQ1he/tiFtUV3FhtHyqWNMXBtuyastnMy8PRCpTYRrqy7RpGk6Q67sSP12OB/EM5xCjSNVxQhTZWQy2pgTMPYWHTYHaTivwHJPVP/pfM80bBCVgDc9jvt/fGeIM9VAK17lGgLMgtG9rMb/LHDhiHCwjyTMGGcMAG9s1EnjJjU016apMGULMoK80ldwDEGJt23wPzlNszUK5caiS3UWHdyRAme+/yxPw/h4SWzCq7VNJ06hqVT1C7sbgxIOLVbwc9KpSbLq9UyGqo9PQoXufM5SBeSfb5saKLX9230ku7RoDTkOap0vCLgAM9EHqPMXGYeBTrH0ZFdPSCkdrQAN/bHmGf5SDsuo90i/xE8Kmiq5hFKoTpdegJ2I7A7R8MDeGQVBx0rxJxxMxlK9FnywLIYE1WEi40saSiZiMco4Y7IxRsejUFkmmQHonmKsY0y2a1Y9ztExgPwqqQxU9DbCWiye8kEBPHB2FRWpE9yP3j4b/M9sAs/IkGxFjjfL12RldbFTIn27+2LPiMq6DMJs1j7dIPuDy/Ap3wmIf0P2ixQFT8HLrzYUsVDU6ikgxHKWEwRaVGGDgNJa70gS7JTyumpH4FqghYPuGOoX98A/C1KmKNWq6sSX0oQAYCIarfO6e1wNzGD/DE8ryUdA9aqo+z1FGLUpdaTMJuzltQiw0yBiav3nkDy+9+i0XZbNNPhjK1qNUU9NJ1cvUqVCCjAxFMx6SWQLMAQdWKIoM2Y8tggksE0nSwZuUlmUxpcIBBuJA7DEmY41VSmpDS71NLUqwBYam000Rlu+kyNV5n2jFjzHrUaqpDaaiqo0Gi+iwYtqAk6pgjeO+0OBwJdiHKbjWOQGvlHNcxzx4xvfypvJqPrHnFalOkylNCskmy1iG6adSOJ79gSh8Qqim70wSNGkixXdQTE30yTB6iMPr0VNEVajQCZXQoLoTCFqjH1G17A2t2wIzPChn6ZdFKVwSighlUheYKSwEl9TFWAAkEXucM4WpB72WXlGzvPnd3vaqjwR0A1MdQZQIRCQxMlQTExBPwODeXyb12IMUKIM00a5Bk8zMGMyCIk2Fr4UMnXJgNqYKWgSZpsdQJ0ggTzMD7EjDLwumgpEq1NyWTmnSUCaZ1TfUQCwHt8MBxFIsM7/hNknvNMHelkx0cgy0z9uVhZLkqQLnaP6SI+OK3hnMwakmo7u+5G4UQCT93l6e3U49q8Op3qEmoAAWBqkLAMaiOphSem3WMV87nPIStUpAs9RtdFQvKyhkQgRYXMkGDEnvEDRjGHUpL4LYN5+Pz9IuzqUao76NMMGjaZGmNmuxQjreIMYq8LRzl6bVSpfXpcKZUhmI6m/K4sDEARNsbrnWdmUx5SwXboAZJXpdSDLAmJiJ2rec3mpSpltMzqK8tgNNP2aHBgjZQcc0GC319lmpE3+I5Za7lXsvkqNMlaVNZVdAW1l3IUfh3t3wtcV4Z/Ls+YNqJQQDby2JuZFyBBA3sxmerOtbzHNNJ0ow81tm1jQ4UAASrCZYdoxN/KoyVEK61uCI6/FrGx/XBU6xY6XX570WUqrmmb2SDxDLU67mvTjUxnUkgluhILlTHvHcRjw1c6aNRFrZhilwAuwUTcaZKz3sce+IPB9bLjzcqpjc0xEfKCY/T54zhHHRRoNUcV6dVDymSoZpEoVIlgO6xHU3GPXotpvAIuBz0VeNjmwBKk4ZXrVFirUWsBdigCEaYOlmUhZJIsR0YmwwH/iZmjUq0CC2gI0TcSSJKnY9NsH6GWZQ7MyUKbamYqWbyxGqCxkjUsstRYmDcGAVPxrmVFQU11NpaWZ41A3BU9SpsRJJHtgOHM17dd8l1YNFODmN7K08P8eGXpspI1TIgxYjY+2N/DucJzfnuCRedMW1WkfKcU6VRGptKgnlCmRYAG0bwbfTEeSrtTMqDDHYdceqbhQEdU2cZrCqyGi+k06Y0xZlgQRcXlUUT3IMdMERwMVqj1KzmpUULqZgACADDU9hcrF5kCB7pWX4uGeKkp0Ji/wAx2wcocV0TorK8xILaWtNxeJuTMbx7yBkaIcB/1Nk58Eb7JWCnUBBk6jNgSPiQoHup74B+I+GHMIygSZk3AZTFis2NtUjt1xa4BxmlUK0wxDHptJH5dT1JJJsN8S5ikWOtKmgraYBnYc1ri3/la5GPBh1OpJsUWEuLTUJLnSABHn+0kZyrTy9Ck1EVfOYla6sbCACNMCQNyG5gYg4zgeWDVlqtULKpldWwYRE3P1AgWMGIw3vwqqJGmhMnmZWgkE3PNy3kmSegvOBGao1baTSVjuyU4ZfSRpJY9QTt1+ln+Tjbh+UZeGw5/h1E3Riu+YpBTl2JWAWQsFJgARqAJEwJK7iCMKFTxRmjUIqJRjYoyakYSWgDVIsYmZsDM4P5yo2laRYktsQJI1QbdJPRQLT3ZcKzJlyHIc06oqQtJkMaAJkN+L2jBcI0GQ4SucHePFY5c7ogfF9UW/lcqYtLI7G1rkvfGYGUqggSVBx5i7sKf/KyXc12viOaX+XdnaEiHZrAauW/tfHFPFOUp080rUXV6biQysGHYiR2x1fhlWpmaGioppAqtValCsG1BphQ2mxXSdQgi4vhL/iZwU0/Ir+a9S5Ri4XUJ5l5lVZFj6pIne+L35KfUFBK1OVnCu1A+Y0A2vbDTQbVTwIVJqFRoE7s2+mbhel4jY79MRB2GVa8YgFI3B8xyg06g1RGoFQZMDe25G/cYKcJyTpqo1QGp1JB0lW0FYVjY9iLE7gAXwQpVg9ElyFpqNQCEKyCLq2phzbwRGIaFf7dW1FaisDSD0mNVlcAc0EBjuFKgAcxO1pjWe6QR97813ZNCtUqH8ugpUNa6X8wq5GqodIYGRBUDTOwAIG+mcEeHZ5MpR1LTf8AmqhFVUYA6A02jo+kE6AJIb3tBwzhRrCsyik7AqTV8zUoPrBEGWuZuQu++2DvCMtRpszIvmEqKpqONR5TJO8n1ET/AEnEFSo3DhNzY/vcpjqQjy3sIdkgWrVGr66dRQqMIJYVKkFSGuuk229OkE7YLnhtNkdpUhVUa6TamtNlCg+kmbCfzkfwjM086fODHyqQDKCL1KgJ5mHREgKF9z3xJx3OqlFs0qrTCDzKZp+vzKsapYypBBNo7bQDgIxHDcERlluY5wOZCF5dbDve4ROjUpOQtIO9NgvNtrboxBudI/8AH4DF5MspJagyMVXSZ9TMqnSSZsRq9UW1YWPCvHGrHWlG0BBDhtLMA0EQIm3wn44I0OJGmV87+XWpSgkitq9TM1UaR1IACyP0wIok1SMvUa5Tl0n6S6hdBjfXf4SVn+F1W4mlKmwTzyNTAllVx9nVE21HzFY9PUO+OocY4bpoBS6GoNmJ8uoxFpQCeY9tjcdbUuMcG/mSjJUPIzG0LJIUBUJIESNRNzv3GJKv8xAIaKlOVVdEIzwPtWG7AaoAtJJPTDjXDmNLhkFjRIBn0Q2rw7N0guYZUdPKVXBPMNRvKg6AdhqAOKHCX+0pU2AFNWJ5m0xq1emRDXIG4OnuRJYeM0s1WoeWCqNppgwCdRBmJtG07dt8LAzPlhlrDSy2KsP09j0O2OpilWBAz3p6ptMSCJv0TRmm8lyy6ouoDcwvzDSJBN2a09OgxDkHVaWnVNd18yqEEaiAAasXKSIM/CJwv+GtObeqWfNeWq6FNNgqwPu6omNrAnb4YLcI4IMuOqGpF2P2lRiLSZtA1WuIGJatBtIQ51+Q/KE4bcx8qzk8u1bS1YD0goisRpDGfTM3Au2+8YK5/O01WHIVSyruvUxYNuJt1OPOG0GRXq1YFRzLQZCgWVRfYD88B+K5mpWBNJELbUVcETB5ixBDARcX3i0gxP4nwf63+0oE1X2GWSu5nMqyEJqbm+7YppIsexhpiLqYvIkPmadNs1Apha6qpWVmARMDVNiZFgDeZ5TjevlxSoVmAIaqQ7QSCHJVLdQAI0jeI3gnC5/EDLulNcxJ9WhypINxKMDuIYH/AOQHfD6DQXYQc7etlTTIpieXyovEPHXp6ctSYhQP9S0mm41Ko6DlMExMz8wNbhJK6h6Y33j44AGu7EuzFmNye5wd4HxlksRqUiCD+2PfpUuxbA9fNJe5tQ/Sq01qqnlmofLn02+Px3xJmKmohaYJuAoi5O3Tri1xDJsE1qJpnqLx7Htg1/DThqVa81IgKdKsPV3KnaV7dZ9jh0yp3yEGpcNV9Zr8ugHUDdi/3mMG2w67Rh24HwqsVBo0AilYLumi9gGQ+x/CpknfDLnOFUDWVjRRqixzlZggEif1B9vhgy9WABcnaYvfc/EsIx3Zl3iSYXO/HPhRaCpVVyzFtFQxA1RKsouR6WBJJJtfEnhnOGtRKWLrKuTvcQpHx/Zu+Dvj6k1XJOUksHV1XcgKQsKBubn6W6kqnhfLNQc1a5WmtQBIYyQ24LAbDf8A4xLx1NpZAz0T6ZdEtzGsJpo1XdmQK7xMFFLCCTcwDAJn88UKuUWpUFIBiwMeiyhtSy07QSGjfvuArnwGstNCt9MyHYadcgXv9PgO2KPHcwK2YpUlqlQ3q02n3nEQ4RjGB4dfUI6YDKrjEzqVb/8Aw7JFCopwSpXWGIYapki8Tft0HYY5j4p4TlATRKilmdR5zqAKjcxOmYED446NnatWgyU1roNQJBqqSbR1WBaeoxy/iFN6p1O61XZZYg7m/pP5j54qqVWQMFjv3TOHYTOK4VWnkaiKqoi1FgEMKQadQ1bzeJj5Y9x5ladYKApYqLAgkCBbHuF4ucJhoCf2nb+Yp5d66pQqhHqFl8qkWSSqyBpnRzSbgC+K3jmoKvDXU0nQoA6s2khipBIlGbSxE8rQT0wbXw3l3qBqtOTHNJYBo2DLMN8xi9xLw5laiMqU0pMyldVNQsgiIYCA6/0n8jfHuEWhQLh/Da8rjzLpRYt5oe9lYTC73bSCbb7dMaPlny9apQf1IxU+/Yj2Iv8APGtXLSQQxX3Hv3HUYie2bKprzhEJh4Tw1taAPFQ3JIb09pKwT3kRB73wx59n1eVRp0ipaHBzKsSsGzH1KN7DvbfCdlfEro01qS1CiNdajU2YNpJlgYI0gWixkH2YM5nsqP8A1NKvUSSGeSQ7GNLKxZJuthqBuAfh5dalUkYh/E+hRte2Ln+VabMmS9QIprLToP5FMwrAkIrSSAIaJFtsSnPqlPMU6Faup1eWgeiJEAlke06DqkPt8etCnVRqlOlR/wBNRZatMMe4B00puQZMm0yMEzQqFWNLQjVU08n2ei5LFWIA6AaotAwsuFM9OoGU2sQYsPbW6whtsWXnvVLXAcrmMqpRVDqx9Ig6SdIYNc3MBRJF8FeHmnXV3NRUpF/MUU18uToXSKiuSBI5TBAMyNzixR4TnNYpeaERluzsjlvSdWpILMNA5idlMRvgpkcpQpanWmrgCCyg6gY5kg2ddJLzMlS24jGmpid3TLjy1/CJ3cbMW80q/wDQYo1KoqMqBWciYQDVblkMHkwF5gREe49ssdOqmqKYidMn49sPHiygtWmz04YKSrU1X74Xm1TcEC47EDuYU+CMvPIkMyAHexPQ9vf44ooVHOaSc+Sfw9TD4dddfTfSU3fw7z2aSm6GnrAYEyNJ5hqgSL2gnbfFrjXiP7UB0q0AhHqgo0kAkkTptImflvgRw7iDaTSJqEOrhFVWQCAHB88AwYJGm/54ccpOnzDorGIUqBqKmJBbZgSJ2GJOIfFnGZ0369OqleTjc5w+c/VUmpjmI5iFRhBnUBMkHYG7C39J64p8e4Jl8yJcNUiHBpnmg6mi0WY/4Me5lhlgopC6k/ZxGhY1EgaiWWFM6SYgGBGLPDc2CWqB+YqB5O4kXlAL3Bm0yL9REbmOpHED5Ea/lCXOw4j6b8lrl6AoKh06aa/6ap6YI2gySDY99V5jHuazqU6lLWpDOCWUNZF3gAWJkj4nFdeIeUWQsKtdmkb6VVjKgklgsAgbid8D2RWrM9TzDVqLysBYhSA2jqq81j1AN98YLmXb3nsprW4hiNuvRScSz2rS9R0Slq5VYhdbEEAMdYk7mApsNzONcrVJakamgs5cgsrAroBCqrLy6oZuU3jm6GYM1mqbKhEVKVmJQSTMRUUAcsao6dTvbBukzEEs2lCIIG0dx8t+pPYgqed3W3G95o3tAabxKGeKM+/MqqVhiAV5gzEDSxIMwCzKZ2hjttU4zlWzFGpRLai1MgR1ddNx3EoSD/Vitx3MBacc0Fo8wdGAAWDO5Rr9zPbAXi3ievRQikBDbJeFDLpIABvcEge/yFNGi52HBmmYcLIOQ90j5XaGBB2P9sTJV0m22PMnl6lXU6qzSSzMBadztbB7gvhwVauh2MqefSRpC3G8ySSLbWm5x9CSNV5uKDZScO4npXSTyt9MNXDOJ1aFFVoMAhMxoUjfV21b33xBxTwYjLFLkcbzsbgXHzNxhdzD5rLJ5dWk6rvq3EfHb64ABML5zCfKXjaJNWkdfembGwEw20QI3xnEvHlBSWXUBFremxAj3En2sMc8/wCoq2wMnuZJ+mPK9OogBam41TpkROmJsb9ccS7mhhmaO53+IWudKaugnYR2HawxRHiWpWNNPsaZkkMxADdlM/evAk4oUs1l9CkKz1WB1wARPRVi5EXvuemBPHeHMoQtYsTInbt+hwHYsPnzKJ1RwFj7LtOe8UNUy+hU8twscwiCBM9jIFo3+GEfjnEnFZGSq5qKSJJ2EkAWAFxfCo+ull1am7zPckLNjA2Ei2IuDZ2tUq87zEG4G+w2GJ/8Ygl8yml7QwMaIJzKdm4pWrUy1WTpPWwmFMk+pRzxIkC5M4q18m50FRICv/SZUm0TAjstsa06zbQWYCUMbELpMe5AicVayFQoIDEIBKtYA30jt+lwMIAvZWC2tlMlZ1ChmAOkEzVRbkA7ESN8eYloZCo6hgDEWsh2t95SenXGYPEzWFnZ1DcH4XQl8Ts9QhEy1SLaUziFx8QVA/PE78fII87KV0X8aAVlH+7yyWHxjFjO8Ly7rpq0KTDsyD+2K2T8KUlZnytSrlHJgeSw0wPxU2BQ/QY9268e657/ABPyqNVTO5d1qUWUU3ZDqCOpMBvwkgxB6jAPJOHGOtcRo16eulmMvSzS1Rp82mUpGoo+7WV2jUJkEE9bDCJx3wmKCiqgq0LgQ4LqWYwqqUDTJIuCRhL2TcI6dTCUHGTXUrFQ4BnS2x/598XeG5Kk9RXCrTamiqKfrghiQ81LOehsRf3kUslmHZ2p+WzMpg6VJg/IWwYp8O+0anWp1FdU1rS8slqh+6oAuJI3MWBxBWkAyd+StbgdcI/xpGSiGRqwY/6ppJzU2J9UCC0nTyj7p95xE3EKlPRTqjMARqNRF08sgGiilCDrADTrJubiAMEczmhkVomvWd6pVSUQSSQS5ZryJkAkzyqAMZm/F+UY6AKiIQdTMGJZtgyx6dgbx8Med2biwQ2Y3ax/j5QmDAzH9qNeJCpSLI9NqlJy1MKCpZE51puG3ZgCCoHUYG1eKNNSo9U5em2kslSmQ3mLDqqlZDchWQJPS0Yo8c45R8oui02PmcqmCdQEao9QUAAyIBnebFVzWeq5ip5lZy7bDso/CoFlHsMPo8LjlzhHSNj4WOc1hhonzTI3ic+mmajK3rDwSTa4O7GwHNNgB0M6msGKkppIJLACJISFjtfpfHnhvIcwOmYO52wW8RZd2CgEJuSR7dCcUii1t2pofAuo/DnEggpqYcGp5ZQBidVQSoZpCUmLQJaZHww1ZaoHRa1VTl6gDDQ7GUKkgw49QIGq24G2FLhGaCU5hlYsAypMNExqIuYkxfr2GCeUztLRpq0wjNUTVpM2jSGv6eYAWi5HviCvQM4vrY59chosLC43yKM0s7TDJrqK9UMQBUUIwmxnYHkYT0kj2wr57O+TWekLXJ+zktDH0p2EmDNhvvfG9LK16rAlhVGpUqu6BdRU0zq1COq3sZAAwK8fVFpVqVdHpk63p1Cl4YHUoIBsQJv77YCnRYX4W7PsNZi3Ja0mkcR1RihmXTUSVDObgsIFoFNJ6gG7E77e15jVphDRohyTLqz6TTEzqI0y67kKT1FuuFarxJmXlddSkOupQ1jpnWAJGo6oO+28GCOR4mtTyrgVPMdZZyGgoT6bh16gSsRa0jC30jEkT+vRG4AiDve+hnhHCRpGkHSg0KotK2v2BED5gdMW+M5nkFNSC4jXp2g9vp8oM7EYtZnOiinKdgTq77me0zNvaLagcKeQztCrWLu6lWBhVlZnUdLMbH1Wg7nvhNNj6svIyWNOJ0v9EC8T8Qpsy0lIZ0sQE+8JmX1XuQRAtp94wutUZtBGldJBYLJiNpG+3ScERQpTyKCRurMVja0/AG+IsplarVDqjy1QorARN5H+6L3x79KkKbfJIqPxW5pv4X4iepQNJqqqHGlXWmy7kjU66zBki4g3vgnwLhhytJixDVXhi0GwEQvc+o321HpIwg0mbLuCRqpk8w9rgke95+IHbD5kc+r0gadZWH3Sb6ugBFtLaRBVrz0w12UqXCQbq/nD9mrCbbie9jA3+d/2x7wriS1KUjSWpOVcAAjlYWWbEGFv7jawwsN4mRQ1Guj016FkIAMR0B3E/wBx0DcG8ReX5sHStRi0MQOcyv5g6vYj3xgJlcSEzcY4ZQNVtNIc1RgpUlCWBj1bMIIB0wRqW2LaeGaGYy5Wm3OQdBPqU7BpFzdQCCfaTY4HUM1KjzAQHbVchSI0wRG4I5pJ6RF8NfhaiVyqMoDM5Lc1x6iI0iYOmZF79O4suSEvVcyfIMiFZNOsDcTpgi/KdoESOjC4Nrw8YXzqIMHUrDUDCiRsqgSYNzq6z0x03xHwKnVipqh1vrpkExaGIuAlusgT0k4X6vgOsTrp1abkAyjKymDDWMtMHqN464PAQZWapMyVSm1EIpBbUD5bESSDLAHpyg9DeMa1qwo12akgKlgbCBPK0Adh++NuJ8POUzbeahakzX0mIJ2KmLHqD/bEfFOJQq8wYhpPUt0PwMH6jGFoNuatDrYso38qzU42RzKmmLyzC3+fHCu9aozhVqEliAOa0kwBJMAXxd8T5JxVEAlCAFAE36j44m4bSoVFGvemunRr8tp/pOlpg/CMHTpsYJAzSalSo44ZVKlxbMARriLbgbWxmL5rZOT9iPm9Rj8zrE/THmG4GcvhB21Yf7H3XeaXiOi9cK2tVhgjOhVSy3KDVB1gXgi942OCOQqmNdoa4HSMJvGvD7y5yqUHplVZ6NZS3mVKcwwbVZ2UwSZsq498N5so5/lANO9Th9Y+VUpN1OXLWKn8PpPQjD0Epv47kkzARKtFaiTMOARPf2OAHEPD1Ki9L+Xy66NQLBq1QJTKkMGRJIZ/oLDBtPE9DUqVCcvVay0648ssduQnleP6SemNfEtZUQdBBlvhecDouCF8LzqrV8jK0BTLEa6hvc3MtuzRfSO++KP8o2XzDZirUTSupqbs7azZh9uQNA5QNMD2icG+D5lKjI1KeZAy2jSkR5je5Ow6mT0OBuZ4nRyjCnmzrSpNND1gASGHX1ET7Y8F2Jzo3v0VAIC5/nPFCZqrrYKmkaEGnTKyTJ/qMzc9sa1K4PScXvEvh+hTem+RVKlFiWhp1JUYRpJmNJ7HYgYH8W4MQKb5UtVp1DpNvQ/WTNhY/Ag32xSHskNG4VTCQzFvcoDxSpqqgdAo/Mk4MZDIiATGF7iQZXlgVIOkg9xe3febdxiSjxBh1OK4lohTEw4ynZeJBIVcEv5xWUNUIjphHy9Yspc8qjqZudoH1F9se5uqysAzSItBm2FkXVDCITfV4imoaAANzHU98C8/nSyssjSzSR+IyIk+0YCtxFVUn2xHlcyCQzn3Hb5YFrDmjqVRkE20TXdeYrpJ1BbwIiIAIEWm+IvEXBnzahX8tCHLBkWDJ3mSZn9hijQ419BiR+NOwYouoLcx0G/z72wrswwy2y7uuHeuvcj4drounzlIBBFjO0RvghlOEGgJDmTv77GG77fr3wJyfihFuzA/G0fXGma8XK0hbn2/bvjTSnMIhUaMiinEJq0hQqNUZAxIExc33AmPacU04VSQDSWQGJm4juRF47bnFBlzkeaE1L1E3j4YNZCouYpwDeLfHscEGBoslg4igvHDNVFprT0pJ1oW5gREcwBA2MbWGGjhtTK1aSq/K6gKTYSRbcW+uFHOVI5YhwYJ9up/z3xaytA8hHYSPaJv88a4LosjvEvDBN6bBh0BsfkdsK9XhtSix1K9M/iEifaRvg3ls29O6PHcbr9DIwVy/Hlf/UQL0lLg/FTf6YwOIQvpyknM1KpGk1HKxEFibdrnbAXMUQAR0x0/NcEoVl1Uzfqad4+K74WeK+FawkpFQd1/sb4ayoEh9NF+A+F6rogrKKNNYDOGUax0SdRI73j1TBm3RvICIEWVCiwJsI6AEjpNyfczfCBkvGzU9KVsvUDKOj6ZIt1UMB09Vh3wG8R8Zr5wFQfLpx6F6/7iZYj+mYwxoa25KQGHRMeT8XGvnadHLkBSSC8ggkAtK8p5RFj1JJ2gYbaWZARVcxJKyvMNfp5gFK27XG4iccU8NZr+UzdOpVlVUnmALRKkTAuR8MdL4t4iSlRNQJRZ6vpKsYflA84ct+W2qTtFjIBTdCQclR8cUyMzzfepqTP3txcHY+3thYfJ0y2soCe56EYm474gFUUWVdDIpRlN10gLpg9513t0xDQzAYA/58MJeCDKspFrgAQpGvY4pZ3IU6hlwSR1k/mdz9cXCcaHGAkZI3NBzCr0uH0QI8tfpP54zE4XGY2ShwjkqNHx5mlgeYWA7gX+MRgnxD+IZzCKlXK0G09SDP8A2mZU+4xz8DGwfFslefiXQE8bG6U6NHyWMtQrA1KYbYmmfVT1ddxN43wbyVFsxHlmtl8qAGZKlanUpbmUptJcAx6ZAjoNscny9YhhHwwxcCrHz1UkKHs0x2kRNg0gDAzeCjAkSn/g+VrrUfy6xRGJIpoylmW4mLgxcW98SeKPCrVaQzCanqUpLL1dd20j/wBwbr32O4wE4g6o/wDMVAfNUU3UHYCnU01RHZkqm/tjqWWToGlfrHwPT9Mc2iwTZcDK4zWrPQVfKqa6dRdY30ullkXkG5DDpH1JcKpPXqCiVDZbMAhyNgQoJYR94iLdxPwJ+PeDrRDFP9Ko+tenlV95H9FUDSwH3jI9Vg/h7jFBVIVawqBDCgiPV6wZBME7RJGPO4ui5hlgvuPlVUatoOmz0yRXiXhelll11UU00HoiZXc+5K+sdY1DHN6+WYM+kwATv1BNo/T6Y6j4g8RUq1CpTUsalKxlWAB7kkQbzHcTjmFKg9d4YjQth8v8jCuCFS5f88t++aOq7EBbfLfkrPCOMPSDUiJB3E/H+5xPmq7VSJAUDYD36nviBssgbSAdQxMlhIxfAzScRiCvFoqq7STYntPb3xNSy6olJX3Cn9bYjy411Fn0gzibiDg1YmQIxhRA6r1tIKgixImN4mP3xdylZNLItMDnOos8NBQjk/qJUAfHFOkDWinSpValViSdNxpiAABzE7n6YYPDvBF+2qZxQjBZCKuxWTNwwBUgsdW0bWwvsXVHRojNUNF0g5dyitTqK0QQDBvH5TtbBXgORMqzbgAfTGniHiJq5i7FkpnSo1s4gbkFomYmYEiMGlIUW+uG1RFgl8OcZk6JjocSCgKNsBMzVWjmpU8tUao7N1+u/wBcU/58SFGKXG9XK/4TOENYQVW+oCLaI5x7IK1dH+6y6iO5EW/fEgt2+f8Am2NKuaD0qD9iR+WPaSzufe30wLkTF64kRGNREe2N0p97/wCdPrjwr8p/P5YFHC9TuDpI7f58cXcvx2ovqAcdm3+o/fFICR8RfEbrFpj5b/3t9cahLQmOjxLL17VF0k/iGofI/wB8WK/hSk3NRbTOwmR8uv54sf8AR6PlKCgVlSSwm5iTPzwr5LilRfSSO4/v0/LHSkhs5Lfi/hdohkkfiW5Hv3wpVMq1IhNxJ0npJ6X9JJ/PHRsr4pAgVUJHcf26fI4umhls0LFHH5jrfYj54NryEL2zmFyjLgswJHLab6QVJjfpcET0IwaYSSwGkfdW1lFgDAEmBc2nDJnPCoBJSJHcfuP3GBObyjJZ1I9+nxB2xpfiW02AIcy2xH8dxiWtiOccERWrH3xmNda9SZ+OMwUIZSSzXx4qljAF8ZjMWFeWjvDuEaOd94sO2K+ZaTjMZhJMlV0wIRLNccr10VHYaVXSAFAkRpMncyN++NjxGuwg16sREa2iO2+MxmNJJQRCjrVKpQoajlTBKliQSDIME9CBiGhnNAMIAwIYsD0FoHxMyffGYzC3Cc0wLdeJ1aiFNfLqEg3J3i8TgpQyRFMaQBAxmMwuA2wTW98SVDliNV7ONj+xxLUy5aAABP74zGYKVoEhecRoJRIA9UdO/v7YFzJJx5jME1LfZdm8BrRy+TpFjBq6ZIHVyAAfmYwvfxCzjZSlUoO2qtXnmAgBHcu3zgletox7jMXut7KIlcqYSW9sEqfFPs9Pbb4dsZjMTuaCFrHlpsteDMWqSe8YKeIhCfK2PcZid3jVrP8AzlS0m+ydR919a/r+hxfSptPX2xmMwpyopm6nD7fUe/8AbEZWw+o/tjMZhaesQCYnrYR3wS4BktdZZAKLLEf7en1Ix5jMchf4SjvHq/2btvqED52/fCYIHztjzGY1qWzJer6tLdot9Z/I9cZVlCJ3IkEdtrdd8ZjMatKJZXxBUU6WIdR33j2Mz9cFeH8Wp1TplgTuGAI/tjMZjiAhIUGd4NTcakXQ0xY2+Y2+mFzO8MemJNx3B94x7jMY1xQIcR/knHuMxmHLoX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MTEhUTExMWFhUXGCAaGBgYGB8bIBsdHR8gGCIbGB8eHSggGh8mHhodITEhJSkrLy4uHiAzODMtNygtMCsBCgoKDg0OGxAQGzUmICYtMDAvLS0tLy8vLystLS0tLy8vLTUwKy0tLS0rLS03LS8tLS4tLy0rLS8tLS0tLS0vLf/AABEIALcBEwMBIgACEQEDEQH/xAAbAAACAgMBAAAAAAAAAAAAAAAFBgMEAAIHAf/EAD8QAAIBAgQEBAMGBQMDBAMAAAECEQMhAAQSMQUiQVEGEzJhcYGRI0JSobHBBxRi0fAzcuEVgqIkU5LxFmOy/8QAGgEAAwEBAQEAAAAAAAAAAAAAAgMEAQAFBv/EADARAAEDAgQDCAICAwEAAAAAAAEAAhEDIRIxQfAEUWETIjJxgZGhscHx0eEUQlIz/9oADAMBAAIRAxEAPwDiUWxJRQk4xRYfP++J8qtx2uf0wJKYxskKBk7yDPyxvSqNTYHYgyD/AJuMW66cpvvH64hrU4xgdKa6lhyTQvGFrqGMJzQy92IgR1IicL/HNMkBlJU7g7g/8ifnjwcJqEU6umaTkc62CmYYEnYjvihXpFSQccGiVzqri0ghW64+xQ9jHyN7YqgAEEi039x1xsmaOnTYiIuL/L4YJGgrURBGpWEA7kaSWj4aR9cdMIPFcLanSQ8gBp/iBbedlF7EgkwRi7SDgoyLSOuoQwZgQTp2PxixHVQcCckxBDAAsSBe8yR+c9cHp5hUpxUKkczJE06cEs1iCysYJ+B640LTZEBwxFBzaDkS4Cg6gWGnTUDMVUKxBD3ET0Axbenz02AqnUy02Q1VDnlFNlAA0mPUTOwFx0i8N5/y9DCkFBOmpTWZKtzeY0jSqDUGvAWSNmsUz6o9Lz3VUpaSsMtjELpBW4Uwbi+4lhBJgLCUD4zllqNqQ6ljSKgG7LII1ffP9VpEGIjC3WyXpAEux2m4Atce++GjP+IaNXQusyLyZYkwo3Khh97qZttih/IMorZiGXSyyrKVYB+UNfoWBGEPOFyeIcwc1VyeTBXmZgRaLD9sQ5vKgSPmDixlM4HfTN8WM2mlgTtN/gcYVwN1WygV6FSmwhgQwbcA2jpImGWZsSO+K9VFXTNpxa4c4GZphCCWaL7G+oA/F1UYj4rRFQkgFQGJE9ASYn4A42clgmTCxqEQTcftiLPKFIC9x+eJcvRJEFibbAf5OIOI5ZYGmQ4gkGw+WBkSuc6BdXsvnQitTCrvqkqDbtcHY3xPn0DBdyQLk95P6YHmuroCAQ4x7WepoUarRvGDxHDC7CMUhUKmYkkdBacNvChTqCnl9PMqEAm9yvMZ6d7e++EunWK6tLEGdxvtGDXAeI2qVXcI1NeU6Z1NBIBAINyIn3M9MC8lokLmhrzDkSy+WbKUqgkghpLaZIpg6DqAmF1GA1rz2xb41lD51GuaeuieeSpICu1iR1gmY+GNcv4oetRqTlw9aorAu0CGaxvuwaSSLCyrsMFcpxLL1H8j+YqBFpKAKyKOaZaQANSiNvzNsTvr1Wi7UynSpzmkDj+ZD5hz91SQOt+p9pPTa2KWToMTIwb4lwc16zNlEZqbAvfoDUZQSTEEgTGKWc4TmMoVNamVVtjYg/AiROLBdqkmHXUtVpAEEfH9sdF/h9wllVqrcvm3BHRF2b29RP8AyMI/hPgrZyvB1eUt6jL26Iv9Tbe1zjoPiriooZaroAAVQuhfSv3UpEjoJLEe3vbWiLoi6VQ4rxx65NPLor0rSUqBWcEinpQxyF2IXUCSewmQjca8I52h51Wpl2VKZl+dTpDXUWa9iNsXvDvEHZhKoBrRydJmUuLztMN8hgl4m8TVV8wqQxd/MZjq7BQkFohQAAfbE5fVxRCY6mCJSflsoVqlWFx/af3xFxmuNQRdhv8AHFp2JVquqCxljvvcx3OKucpU9NLRJZ5ZibxNgs+2/wA8PaJuUt7oGEaodGMwQOROMxuIIOyKpUz/AP1+uLWTSCZ6GP13xST2/wAi+CB+8I3g36RH13xjkyibzyWmer2gd/pF8bowYYt8KyqVKmmoGKCdUGCCbD5Thn8I8L4fU/mPNPLTJh9cwg+9HUG5ke2EVKrWDIqkNJdiJEH8Ja4JmqiSmlnoFwXH3Q1gJMECRb3t2xU4wq+YwBgavTMlf79cdA8L1mzNHM5alRFSgH0JUWVlbwTOxAgzbvgbleE5AUKtDM/Z5xUJVyTpaDAdIPNYen2OFjiYcQRlyvZc6hLQWmxSVRyQYgLVSTEBpWSegwU4HwmpVZ6AAD9Sfu+/+d8QV+A5kZZcxpL0DPMskLB08w6C2+2GT+F+aVqz0qlyUBS9zpJlff1T8sNrVYplzbwkUWDtA1wiUmuCtourX+IP/GGMVzVRTRKrzyVO5Q/eJEkcwI0kkm1rCReZpxWrqwgio4I/7jjXIAo4pmQCwJ5iAQQGHTfYg9z9XMdKCo2LpgUQjszVQ4ZKdOVJQyCbMrAxpa14gxBk49FfKq1V8xTQCpSBoIUPKRKQqoQAsgm8Hr2xXo51BTqKjVWZhDQ19ZApEANNtMiTc+2A/Gq9SaSOVIVNSxBMMZ5iNzbA1WY4WseGgymDwtxSuaJywy6MjAhqjHSwBgyrASumDt+17X/WzUK5fPaTRWi9NaqqS8+pCSTPqVe/XoTAnhmcqUxT0RLyATe8bGRjbNa6o1OObc2j4QANvmcJdSYSTCdeM0Iq5JlcsnQAn2m2/wAcEqGWdgWdpI2HQf3x5Sq1adeo+XlgkK6mNWnYiDZrkjb3jBTg9RKlFlTmrAwitbUQJ0zMSYIuN47jBvdhbJQNALoCExNZXBCmZ5hKyIMNcWtgtwrhFSu9TLswSopaSVJEgxIA2BmZ2AvitmOFOaxQC6gO4Y6dImYkEyY7TgnxviiJUr1aBYHQFdktLM08xGw3UsLzGFPe42ZqEwAC58lLkvC9JMxSpZqs60HpO2oAKQyELKgaw4JYHvBnphg4bwPh+ZzOYRaikUUkhTpDD0BgDApuG0kwdPMAVE4ReEcRqeYtap5lZwRBLfBRpPTYAgDBjMcUnMLUei66XXzFDTrVXDENAuOXbAOY8iCb9FuHMhLfFKop1alNZhHZRIgkA2J+Iv8APFeq7BQDYRMduuHDiNTL5kVcxSphELaVUDTygQN5lriSPpfCtnsuDqANo+cH279MVNYcIJSDVuVFxbg/keSxfUaiFmWCNJBiJO+L+W8M6+HtmRZhqe4PpQkQOl7f4L2/HZarnnRbimi0/hA1Hb3Y4iXLsMhWMtyslMXIEGdVp67YBzyAL6haGIflKFOCBUjl7wSSRtfmIE43o8MFTzCHkIBtNyTFhBJ6/PFTJZsBCmm5+EH8pw8eHuDeVRTMMdFQE9b3mAw2BuLG+CLg0yVhuICt+EKJo5+rk6imGpMtMkwx0kuPTtKlrX2GG5MuroVqUjUVIvAZX7SJEMIvt8tsUKXEi9akKwVDSV0Vwbh/sxqMmFgKwO4uffBHNUKiBy9amgEuzlZIA3bSpgW+8Z+GHUzLUsmCqtTO+UPKy9JKKxMQoYT1VQYSfxN8g22E3xjTZss4J5VKwGF2IYamPXeBJ99pxezHif7Njl1dwHALsdMyCQ5F2YmCLkRa17JniPileogU1AUm6qsC3fcmPjjC9psEYY7MhRZTKINnBIUmRA3iFM7mT+uKfGqelBzh5FoJNu5nr7DFelXUKZ37wZHsDP7YYsnwJCqmqCW3ImOkmTsIA/Xe2J3vFMy5Ne7uGAg/CYeiyHfE9fhzVAr0wNKKF0ARF4lb897GL7YlzXAWoTVpElRurbx7GBqPtH1xPkM1pJZI0uul5WSA0SVuINo+hgwMMp1GuyNklzTAKjpcNqkAwtx1dQfmCZGPcEQC1wUIJMHzkPymbxt8sZh/ZtS+2cuf2ja4O/cHpHt++CVR+bYXBH5f8YGTbFoOxBY72ItvE4W4I6TosmLwjl8vUNQ5kOBYaraIiOadjN7kDbbC9lMnqPcdP+ceUs66agDAIIYTYhhBn64u8JeBqIMdSCPzGF4S0kzmmhzXkA6I14cqV8s5eg4SQQymSrWjmWRJ7HcYK+FeOilmqj5yGFSmEVwAqgqSeftPfvGAtTOBIlSQdjsMQZqrqJBAHcTOE1KbXgyM9dU9pg2snOnlTXyuadDoyRZm00gxIhVLuv4l1A8sb6rxgR/DrJkkV/L5aesLUDBWJsZi5MAxaRc4o+GuKmgjUqgL0WJ5FJ+9AOqPUIBAHucQVsxnOG1/ILQKbEqhujK15BgEgg79D2jCexfDmDXLyj7Wmo0Frnb/AKUPieurZzMOmzMO2+kTtbecS8UzCa6BpyYy1PULi6rIgj363uMUq7q9RyNidVvcAn6GcRkNAvYSovp3uSD7T+nfFlIQAOiRVynqrT0AILO0eVrJNIjUSerdSffFXiBVwgQEaB6YGkX6HdibEk42zDsTIBQaQkSTIHecRPRqeWrrGgsVsbgi8MOki47gHtgy4IBTIF1PQzH+kUXmVhve/e2DedzdYIVaVDGT0Ugn7q9L4Wsq5T3GGXw7maL16a16QNJjpa83YEAtO4/Sx6YVUIaCUxpJsgtZtDObsJkNENuW1fH2m09cMWfzlKpRRytNhpN0/wBSmygkA7NoY3vYGfYYbct4My1Z20qaYHc61j3BYFROxEG2AOc8KnKVWUirUptej5ZC6jElTO8XsL27byN4yjV7swRf4XOY6m6NSlfLcXYq3mMjPAXnAMgERptIiAd/1xrWZ6i1y+kE6SCqdAYjuoO9+v1wU4ZlWZno0Xbyj6w6hSImR3G8RgrUyi6dCIotcKZYjrY797YeXibDkmMouwzPNLHBs00CmGgFpg7T77YYaxq16xpah1Jty6iDEC8XO04XMxknpvpi4PQb9f0vh+8KcDemgLGatYSaYgMqA2MzME72IEqbEThPE1Wsbi55JtJpcMLstUvpw6pl5oOuw1GSIb0gge4gbx8Binn8qEXWrgg/+Ri1uh2kY6RxHh6ZunCINgyEjSymAebrzKyn4qewxzbjuSKOijZm1REaT1BHxB/42xTwXFCtSM+IZqKtQwPAGRW+VIUlmMsxJJ7k3J+uDPB3V8rm6bFRqKsuowCZ2BNumA2dRUenqAIiT+k/IkYY+C5nWUimTChSVPSCAVOkweX8vhhbxiG9E17i04VtwjgNGk2uxcxoB5WJ3nTDFIIHqEmSZEQSmezY59bkuFhydQK3AJUSSCWi3pSd98RaWGhVSLtqZpVRa0sxLMCRq+7ae2JOH8OZXViZRUAJYAW3YkfdIll0za/z43uVOSsfI1Cr1H5RqBABDE+oybQZCmYjY7YE+JOM1DkkoOIZ6mlu+lSWEwAJgLeJPthk1qTqq+kUyaaDaYAv2+5BN41WAOFPxDw9qtOjWERTs4CkXYlWvJkgooI9pHXBU3keoWgSVHRcBGQf+3q/+Lqf0JxQq5BHMlRJ67fXEjJGZpL+NXT/AOSlR/5EYK8O4ZOl6rBU6hjBI/ULJA1bSR8lOqtpiSvQwFxICo8L8P01PmRJ+6N+hkgdTEx8ouRg+p06QdJ7QRLixIJ/CN9uvfFZKZcwoX8RBBBdV3ZgLrTsRPfa+C5UOdVwoAhmgbqwlvmZ/wBuqZiceZWql7pKWWgtwsccRORtb+1XfKF6eu5IFh0AEqI+ekT1lu2EjiuVShmdNP8A0m5l7djp9tj846Y6EH06UAJsNBJiLGZtcA29oY9bIHiqg4y9Orb7N2RiLxOk37QWA/8ArDeCeRUjQrquQgSR4j6IXmOGqWJuJ7E/3x5gY2fqnYmPYYzHtw5SF1OUMInFykJVSTHT9R+8/XFEYt5I2I/y/wD9YJyXTN4Wmbp6SV9gd/lGL2UjyvVp7i9yOpxWztQMWgRAGkY2o5J1VXIGkkde/wDkYE3F00HC8xkmWm1NlVFGuFEgiN+xP6424jUpKmlFv1J3+GK1OkHEAH3JIt+WB9RgCVW9+pnCMKq7RNnhXhp8k5pjyUw5VQVJLC0aTJE9yPcYteNeAo6nMIWKvT1xBJBgmLkx0WBMAe2AvhfN8wouSEcnRpAB1d9R2PzGGzPL5oNNquk6Q9NfLJJCEzq01IqdZAuInrOJX1iypCFzcTbLm9fhNbL+WzKdNRFcGCBzSCh/qBG2IUoHzApBInUL2tvPywweIOE1qaUNSSKetTUUEiC0gsDdbSLgRgWKo8sktDJYjv2+oPW1sWMqYhIS8EWOiwUmYkDpPtNz+Xtgrw1/KGk0mZKkCooI5gDMjsw3B+WxOI/D1EGm3cjfF0Aek3wLjNk0NtKq8R4AUeLaWUOjSCGU7G2xtBHQgjBjwrwmnqqB+b7NoYWu0IPzYjFjh9BHTyTpFy1IkX1EXpz2eBH9QH4sG/DWQ8urJkQmosJ5WJ0oFPX1MSPY9MR8VWw0yCb735o2sEE8kVy+UdRzAM5d3ABswEKFDWjl2J2J+eLHE+ELmKCUsxeUQOWPpeBDAd9Ur856YrCpqdwtRRVSnoQKZamza25lj2BK7EafnHw8Vq1ak2ZCqy02V0pyUYE69ZB+EdhBvfHiw4d6Yj36QsIfiuZF5SJwrJNlK9Wi5FhysLBkOzDt8OhBHTG6OrOym+G/xP4dFRWrUzLIoKnfUsKIJ3uCSJ6j3OEjJZA+dJcBTM2JPKpYgWi4U7mLX6T7NHiG1GYifPzTWZANRChwwVHpsdRUEK8X2JCgnoGhRJ79yAXnLZcALTjQzHVNgR90GmpJhSoKECGHLOBmXpUyuimtw/IPWQJpMxbr119QJkRsCaU2ravLIZYBFSZEwKgZCPu6wpx5vEVjUPIJhbAn1ULZrRU5ajH7OqWMRMMlantuAjuAbcpg3woeNuGuuYWuf9NnqLPYpUYR81E/XDxRcirTIVeYEaTBgOFqKPioZ1t0xFxLKtXWorEhiRDL0ZEIkdxrdVP/AHDpjeGr9lUHIi/ul1GTblf4/gfK5rTq+bW1UyhKRyk3vsQs8w77R3xdymTqFpoK5IB1KghouTMA6jsO1jG8Yu1vDmc0U6tYq1NVGjQwLLraSvSNybzc/HFxchmQR5TOXIlSiraLlZImxPftO9/bD2nwmV5z5LiXLXJcYReSojVTphTUMMoMzpJEAnqbjlMnfB6pmamYhl00lKBTZnYEy2wsx7GDNyR1wAq1szIeaQppujk6jbcllHMFvyr9elqqyHTlmhnqaiDJVipB9YAMWWRfaT1GOwyd7lAtuIcPQEAPUaothYA7lixkwt2Bki0neQTNlqJIdaWsLA8xFgrc6SYnVus2g3Yn2IFCWZGVaZgagGZyAdQ0qiqqoJHfffe1Ktw4KdZqVCu1NUIYqQJ1MCRPWwuIvvfbg3tvf9rpQjjHC4anWpNMeokQBIiB6ryDEMemLWaDaNQC7RreIW0yAdxDm5t8YwDyPF61N28zTc6RvFLmnUJPY7noBg+c48qEqJVdjCkFAoLfesGgEvFo+NsebxIdjVtOdHEOI9IVWkyt5gLNojVUqE+sxd2J2kAgL1BHYYu08xyBRQepaASQFMjTKgkEyQCD/tHTHtDg7agQ+p/VqYT/ANyzZdwZA64mp8MgkvUJLEEgPJkCTJEEyYF4suwm0rnNW9oXziIDm6/pV/8AqSswZ9VMqSTrIAuSeUzBWW3ki/TqtV6zZzzKFCjUMsXhELAEiOYjfofmcM+ZJpwBqKqZ1E6jteA0wbASIj32KrxjilZwtNXqKsEAKzIo3MaFIB7Sf+cUcOBMj0XOcw0wAfFn1Px9IbV8OhSVamVIMEPTJafeLf2xmAFXMVZMO0exMY9x7oe/ooezb1QonG1GiWxNVyoGrcFehG/t7f8AGDPCMsABIxrnQFzKcugoemUi/wCowU4e3mI1EiJ2/v8AI3+uCFekO2I8rR0urDcH/B89sJcZCqw6IYcoycryCDBxqtADa84b89l0IFUTeJvuOhv9D8cDcyqgzAGAFTEJRNp3Xng8aK61GPKhVr7DUdJbTu0Dth+47UPnpVPlvQMqQafLBB11VYNLXUGNxAjfCBwqtLVUCFyVRgo//W4aCd4MgEDfDhw/MrTSmCPJCIYbyCwbXCrmASSDsQ0jp0scefxTAX4pv+I95nkCih2mW980ZaqjaadOos6VK7zUDC1yOaIswnYTMEFc434JWvLU18qo08yghGnm+0U+ixA1BjBEmZwUoZRGRQ+Y8+mKIp6EAVA0iGpMhlBE8pvIBHQYLeRS1mlRqMGlVqhH2hNJ1LtcMssLTpbqcS9o6iT2Ux1v72H17oS6Yxhcp4fSqUKjUKo0uu4kEfEEWI98R5qsy1gDMROGDxTlNRo5rXqcFqVULJA0kuG2AsG0t8jbEWZAUo4kg2MAEkHsCLmegvj1m1HYA8i/siaMQLeRRbw7ltfNp1abBIuTHUdBHcG07WOGjL1woKBvMqU/tHlrMxgDSTuihhe4+c4A5XPJSGgBpI2II1KZBiRJA+g36YMZXhwIArOQj6kpJqU6RJqNJCi4CSAZ9O56eJxLi92J2SeQ0Nkj8/W/peZfIg1/5lpJIADEmCgBK/7QXFiJB5NgxwRSpVqw0lTqCaVjmh7nVNxpBj2PvjV6k0w+q5QBAqmIUxr9wdwvuPfGq1D5q0adF3FMS19IDOwbUT8FsB3xMSXen4SyZ73pllz9dEQzLKKoWmgYiPMM6QFFrWhmB0Ajop+GELiHCatPNfZIpUyEZgDYhtJB7iIPww7+TC1CRA1ayUEgFgASR1Nr/Mxj3iGVLrJqlR5cQAFAOoNIYiV1GA3y98MpV8EjQ80NNxp5mb/2gfDszUXVrK0yWD6LM76lQgNF4AOkT1WMXKp8imgQME9I6Bqg0tTPYSKfl9uYdsC2o16ZemlELq6lpMnSFeAI3pggybi++LC1ay1HqVdZQ6JBIPKTq5QBCwVVGgQdPUGcGWiZt5c1Ue8QW8/n9K1wiI0qj1CLsFMIpBLKqudIA0tHeImcWkdadKaYVAFDFNWoQwLAklQXLHpqAMzMbj8jVV001HWoVXmAOhbAKS6gjSsi5c8xmARGCoBRKenmkydYAki3JIEDsFSY+uAc2Tfnvf3dBUnFHtv4FvWyQ/FBZM2KqkBSoAYHUDvY/iBFwTc3NsWuFcbdoWrGm4WpIUfBpHONgBI269GzjeUFSm5IVSpDQylwLzqAYAi/SAOl5xz7xt5yHzKmhHrRHlroUrEyBJINgCDJBIM3x6vB1BVZg5WSKuE95F+JeJKLRS1IrqbVCxdQZAIINMQRvJ1C3XbBhaarpam5q6lGqstxJBLVLCS0lrkiLyQd+RLl3/Ax+AJ/TBrw9nMxTL0kZ0FRGOkQOZRIJ1A6Ra+0xj0TTAFjCgvN7romYzVJI1EU0Bs8kEm6gLfmEEix6b41HG6LUgjPSWrA0liV1OBI0grDEtaBBmPkt57g9Kn5ZclnqOq03MMyiKkgneS2k/XvfzjfBXytTyWdHdRq1xEgqGnTJiBIjC8IB6bKdTZibnf+FV8QKwrakBanV03F+c2j52j/AOsX6VGll3p6zTWqqkMUlr2ZZEaZsZv2Iw15alSqIENMcwGywJJuR2uB+WOc8XoGjVOollck8xvMyQ1he/tiFtUV3FhtHyqWNMXBtuyastnMy8PRCpTYRrqy7RpGk6Q67sSP12OB/EM5xCjSNVxQhTZWQy2pgTMPYWHTYHaTivwHJPVP/pfM80bBCVgDc9jvt/fGeIM9VAK17lGgLMgtG9rMb/LHDhiHCwjyTMGGcMAG9s1EnjJjU016apMGULMoK80ldwDEGJt23wPzlNszUK5caiS3UWHdyRAme+/yxPw/h4SWzCq7VNJ06hqVT1C7sbgxIOLVbwc9KpSbLq9UyGqo9PQoXufM5SBeSfb5saKLX9230ku7RoDTkOap0vCLgAM9EHqPMXGYeBTrH0ZFdPSCkdrQAN/bHmGf5SDsuo90i/xE8Kmiq5hFKoTpdegJ2I7A7R8MDeGQVBx0rxJxxMxlK9FnywLIYE1WEi40saSiZiMco4Y7IxRsejUFkmmQHonmKsY0y2a1Y9ztExgPwqqQxU9DbCWiye8kEBPHB2FRWpE9yP3j4b/M9sAs/IkGxFjjfL12RldbFTIn27+2LPiMq6DMJs1j7dIPuDy/Ap3wmIf0P2ixQFT8HLrzYUsVDU6ikgxHKWEwRaVGGDgNJa70gS7JTyumpH4FqghYPuGOoX98A/C1KmKNWq6sSX0oQAYCIarfO6e1wNzGD/DE8ryUdA9aqo+z1FGLUpdaTMJuzltQiw0yBiav3nkDy+9+i0XZbNNPhjK1qNUU9NJ1cvUqVCCjAxFMx6SWQLMAQdWKIoM2Y8tggksE0nSwZuUlmUxpcIBBuJA7DEmY41VSmpDS71NLUqwBYam000Rlu+kyNV5n2jFjzHrUaqpDaaiqo0Gi+iwYtqAk6pgjeO+0OBwJdiHKbjWOQGvlHNcxzx4xvfypvJqPrHnFalOkylNCskmy1iG6adSOJ79gSh8Qqim70wSNGkixXdQTE30yTB6iMPr0VNEVajQCZXQoLoTCFqjH1G17A2t2wIzPChn6ZdFKVwSighlUheYKSwEl9TFWAAkEXucM4WpB72WXlGzvPnd3vaqjwR0A1MdQZQIRCQxMlQTExBPwODeXyb12IMUKIM00a5Bk8zMGMyCIk2Fr4UMnXJgNqYKWgSZpsdQJ0ggTzMD7EjDLwumgpEq1NyWTmnSUCaZ1TfUQCwHt8MBxFIsM7/hNknvNMHelkx0cgy0z9uVhZLkqQLnaP6SI+OK3hnMwakmo7u+5G4UQCT93l6e3U49q8Op3qEmoAAWBqkLAMaiOphSem3WMV87nPIStUpAs9RtdFQvKyhkQgRYXMkGDEnvEDRjGHUpL4LYN5+Pz9IuzqUao76NMMGjaZGmNmuxQjreIMYq8LRzl6bVSpfXpcKZUhmI6m/K4sDEARNsbrnWdmUx5SwXboAZJXpdSDLAmJiJ2rec3mpSpltMzqK8tgNNP2aHBgjZQcc0GC319lmpE3+I5Za7lXsvkqNMlaVNZVdAW1l3IUfh3t3wtcV4Z/Ls+YNqJQQDby2JuZFyBBA3sxmerOtbzHNNJ0ow81tm1jQ4UAASrCZYdoxN/KoyVEK61uCI6/FrGx/XBU6xY6XX570WUqrmmb2SDxDLU67mvTjUxnUkgluhILlTHvHcRjw1c6aNRFrZhilwAuwUTcaZKz3sce+IPB9bLjzcqpjc0xEfKCY/T54zhHHRRoNUcV6dVDymSoZpEoVIlgO6xHU3GPXotpvAIuBz0VeNjmwBKk4ZXrVFirUWsBdigCEaYOlmUhZJIsR0YmwwH/iZmjUq0CC2gI0TcSSJKnY9NsH6GWZQ7MyUKbamYqWbyxGqCxkjUsstRYmDcGAVPxrmVFQU11NpaWZ41A3BU9SpsRJJHtgOHM17dd8l1YNFODmN7K08P8eGXpspI1TIgxYjY+2N/DucJzfnuCRedMW1WkfKcU6VRGptKgnlCmRYAG0bwbfTEeSrtTMqDDHYdceqbhQEdU2cZrCqyGi+k06Y0xZlgQRcXlUUT3IMdMERwMVqj1KzmpUULqZgACADDU9hcrF5kCB7pWX4uGeKkp0Ji/wAx2wcocV0TorK8xILaWtNxeJuTMbx7yBkaIcB/1Nk58Eb7JWCnUBBk6jNgSPiQoHup74B+I+GHMIygSZk3AZTFis2NtUjt1xa4BxmlUK0wxDHptJH5dT1JJJsN8S5ikWOtKmgraYBnYc1ri3/la5GPBh1OpJsUWEuLTUJLnSABHn+0kZyrTy9Ck1EVfOYla6sbCACNMCQNyG5gYg4zgeWDVlqtULKpldWwYRE3P1AgWMGIw3vwqqJGmhMnmZWgkE3PNy3kmSegvOBGao1baTSVjuyU4ZfSRpJY9QTt1+ln+Tjbh+UZeGw5/h1E3Riu+YpBTl2JWAWQsFJgARqAJEwJK7iCMKFTxRmjUIqJRjYoyakYSWgDVIsYmZsDM4P5yo2laRYktsQJI1QbdJPRQLT3ZcKzJlyHIc06oqQtJkMaAJkN+L2jBcI0GQ4SucHePFY5c7ogfF9UW/lcqYtLI7G1rkvfGYGUqggSVBx5i7sKf/KyXc12viOaX+XdnaEiHZrAauW/tfHFPFOUp080rUXV6biQysGHYiR2x1fhlWpmaGioppAqtValCsG1BphQ2mxXSdQgi4vhL/iZwU0/Ir+a9S5Ri4XUJ5l5lVZFj6pIne+L35KfUFBK1OVnCu1A+Y0A2vbDTQbVTwIVJqFRoE7s2+mbhel4jY79MRB2GVa8YgFI3B8xyg06g1RGoFQZMDe25G/cYKcJyTpqo1QGp1JB0lW0FYVjY9iLE7gAXwQpVg9ElyFpqNQCEKyCLq2phzbwRGIaFf7dW1FaisDSD0mNVlcAc0EBjuFKgAcxO1pjWe6QR97813ZNCtUqH8ugpUNa6X8wq5GqodIYGRBUDTOwAIG+mcEeHZ5MpR1LTf8AmqhFVUYA6A02jo+kE6AJIb3tBwzhRrCsyik7AqTV8zUoPrBEGWuZuQu++2DvCMtRpszIvmEqKpqONR5TJO8n1ET/AEnEFSo3DhNzY/vcpjqQjy3sIdkgWrVGr66dRQqMIJYVKkFSGuuk229OkE7YLnhtNkdpUhVUa6TamtNlCg+kmbCfzkfwjM086fODHyqQDKCL1KgJ5mHREgKF9z3xJx3OqlFs0qrTCDzKZp+vzKsapYypBBNo7bQDgIxHDcERlluY5wOZCF5dbDve4ROjUpOQtIO9NgvNtrboxBudI/8AH4DF5MspJagyMVXSZ9TMqnSSZsRq9UW1YWPCvHGrHWlG0BBDhtLMA0EQIm3wn44I0OJGmV87+XWpSgkitq9TM1UaR1IACyP0wIok1SMvUa5Tl0n6S6hdBjfXf4SVn+F1W4mlKmwTzyNTAllVx9nVE21HzFY9PUO+OocY4bpoBS6GoNmJ8uoxFpQCeY9tjcdbUuMcG/mSjJUPIzG0LJIUBUJIESNRNzv3GJKv8xAIaKlOVVdEIzwPtWG7AaoAtJJPTDjXDmNLhkFjRIBn0Q2rw7N0guYZUdPKVXBPMNRvKg6AdhqAOKHCX+0pU2AFNWJ5m0xq1emRDXIG4OnuRJYeM0s1WoeWCqNppgwCdRBmJtG07dt8LAzPlhlrDSy2KsP09j0O2OpilWBAz3p6ptMSCJv0TRmm8lyy6ouoDcwvzDSJBN2a09OgxDkHVaWnVNd18yqEEaiAAasXKSIM/CJwv+GtObeqWfNeWq6FNNgqwPu6omNrAnb4YLcI4IMuOqGpF2P2lRiLSZtA1WuIGJatBtIQ51+Q/KE4bcx8qzk8u1bS1YD0goisRpDGfTM3Au2+8YK5/O01WHIVSyruvUxYNuJt1OPOG0GRXq1YFRzLQZCgWVRfYD88B+K5mpWBNJELbUVcETB5ixBDARcX3i0gxP4nwf63+0oE1X2GWSu5nMqyEJqbm+7YppIsexhpiLqYvIkPmadNs1Apha6qpWVmARMDVNiZFgDeZ5TjevlxSoVmAIaqQ7QSCHJVLdQAI0jeI3gnC5/EDLulNcxJ9WhypINxKMDuIYH/AOQHfD6DQXYQc7etlTTIpieXyovEPHXp6ctSYhQP9S0mm41Ko6DlMExMz8wNbhJK6h6Y33j44AGu7EuzFmNye5wd4HxlksRqUiCD+2PfpUuxbA9fNJe5tQ/Sq01qqnlmofLn02+Px3xJmKmohaYJuAoi5O3Tri1xDJsE1qJpnqLx7Htg1/DThqVa81IgKdKsPV3KnaV7dZ9jh0yp3yEGpcNV9Zr8ugHUDdi/3mMG2w67Rh24HwqsVBo0AilYLumi9gGQ+x/CpknfDLnOFUDWVjRRqixzlZggEif1B9vhgy9WABcnaYvfc/EsIx3Zl3iSYXO/HPhRaCpVVyzFtFQxA1RKsouR6WBJJJtfEnhnOGtRKWLrKuTvcQpHx/Zu+Dvj6k1XJOUksHV1XcgKQsKBubn6W6kqnhfLNQc1a5WmtQBIYyQ24LAbDf8A4xLx1NpZAz0T6ZdEtzGsJpo1XdmQK7xMFFLCCTcwDAJn88UKuUWpUFIBiwMeiyhtSy07QSGjfvuArnwGstNCt9MyHYadcgXv9PgO2KPHcwK2YpUlqlQ3q02n3nEQ4RjGB4dfUI6YDKrjEzqVb/8Aw7JFCopwSpXWGIYapki8Tft0HYY5j4p4TlATRKilmdR5zqAKjcxOmYED446NnatWgyU1roNQJBqqSbR1WBaeoxy/iFN6p1O61XZZYg7m/pP5j54qqVWQMFjv3TOHYTOK4VWnkaiKqoi1FgEMKQadQ1bzeJj5Y9x5ladYKApYqLAgkCBbHuF4ucJhoCf2nb+Yp5d66pQqhHqFl8qkWSSqyBpnRzSbgC+K3jmoKvDXU0nQoA6s2khipBIlGbSxE8rQT0wbXw3l3qBqtOTHNJYBo2DLMN8xi9xLw5laiMqU0pMyldVNQsgiIYCA6/0n8jfHuEWhQLh/Da8rjzLpRYt5oe9lYTC73bSCbb7dMaPlny9apQf1IxU+/Yj2Iv8APGtXLSQQxX3Hv3HUYie2bKprzhEJh4Tw1taAPFQ3JIb09pKwT3kRB73wx59n1eVRp0ipaHBzKsSsGzH1KN7DvbfCdlfEro01qS1CiNdajU2YNpJlgYI0gWixkH2YM5nsqP8A1NKvUSSGeSQ7GNLKxZJuthqBuAfh5dalUkYh/E+hRte2Ln+VabMmS9QIprLToP5FMwrAkIrSSAIaJFtsSnPqlPMU6Faup1eWgeiJEAlke06DqkPt8etCnVRqlOlR/wBNRZatMMe4B00puQZMm0yMEzQqFWNLQjVU08n2ei5LFWIA6AaotAwsuFM9OoGU2sQYsPbW6whtsWXnvVLXAcrmMqpRVDqx9Ig6SdIYNc3MBRJF8FeHmnXV3NRUpF/MUU18uToXSKiuSBI5TBAMyNzixR4TnNYpeaERluzsjlvSdWpILMNA5idlMRvgpkcpQpanWmrgCCyg6gY5kg2ddJLzMlS24jGmpid3TLjy1/CJ3cbMW80q/wDQYo1KoqMqBWciYQDVblkMHkwF5gREe49ssdOqmqKYidMn49sPHiygtWmz04YKSrU1X74Xm1TcEC47EDuYU+CMvPIkMyAHexPQ9vf44ooVHOaSc+Sfw9TD4dddfTfSU3fw7z2aSm6GnrAYEyNJ5hqgSL2gnbfFrjXiP7UB0q0AhHqgo0kAkkTptImflvgRw7iDaTSJqEOrhFVWQCAHB88AwYJGm/54ccpOnzDorGIUqBqKmJBbZgSJ2GJOIfFnGZ0369OqleTjc5w+c/VUmpjmI5iFRhBnUBMkHYG7C39J64p8e4Jl8yJcNUiHBpnmg6mi0WY/4Me5lhlgopC6k/ZxGhY1EgaiWWFM6SYgGBGLPDc2CWqB+YqB5O4kXlAL3Bm0yL9REbmOpHED5Ea/lCXOw4j6b8lrl6AoKh06aa/6ap6YI2gySDY99V5jHuazqU6lLWpDOCWUNZF3gAWJkj4nFdeIeUWQsKtdmkb6VVjKgklgsAgbid8D2RWrM9TzDVqLysBYhSA2jqq81j1AN98YLmXb3nsprW4hiNuvRScSz2rS9R0Slq5VYhdbEEAMdYk7mApsNzONcrVJakamgs5cgsrAroBCqrLy6oZuU3jm6GYM1mqbKhEVKVmJQSTMRUUAcsao6dTvbBukzEEs2lCIIG0dx8t+pPYgqed3W3G95o3tAabxKGeKM+/MqqVhiAV5gzEDSxIMwCzKZ2hjttU4zlWzFGpRLai1MgR1ddNx3EoSD/Vitx3MBacc0Fo8wdGAAWDO5Rr9zPbAXi3ievRQikBDbJeFDLpIABvcEge/yFNGi52HBmmYcLIOQ90j5XaGBB2P9sTJV0m22PMnl6lXU6qzSSzMBadztbB7gvhwVauh2MqefSRpC3G8ySSLbWm5x9CSNV5uKDZScO4npXSTyt9MNXDOJ1aFFVoMAhMxoUjfV21b33xBxTwYjLFLkcbzsbgXHzNxhdzD5rLJ5dWk6rvq3EfHb64ABML5zCfKXjaJNWkdfembGwEw20QI3xnEvHlBSWXUBFremxAj3En2sMc8/wCoq2wMnuZJ+mPK9OogBam41TpkROmJsb9ccS7mhhmaO53+IWudKaugnYR2HawxRHiWpWNNPsaZkkMxADdlM/evAk4oUs1l9CkKz1WB1wARPRVi5EXvuemBPHeHMoQtYsTInbt+hwHYsPnzKJ1RwFj7LtOe8UNUy+hU8twscwiCBM9jIFo3+GEfjnEnFZGSq5qKSJJ2EkAWAFxfCo+ull1am7zPckLNjA2Ei2IuDZ2tUq87zEG4G+w2GJ/8Ygl8yml7QwMaIJzKdm4pWrUy1WTpPWwmFMk+pRzxIkC5M4q18m50FRICv/SZUm0TAjstsa06zbQWYCUMbELpMe5AicVayFQoIDEIBKtYA30jt+lwMIAvZWC2tlMlZ1ChmAOkEzVRbkA7ESN8eYloZCo6hgDEWsh2t95SenXGYPEzWFnZ1DcH4XQl8Ts9QhEy1SLaUziFx8QVA/PE78fII87KV0X8aAVlH+7yyWHxjFjO8Ly7rpq0KTDsyD+2K2T8KUlZnytSrlHJgeSw0wPxU2BQ/QY9268e657/ABPyqNVTO5d1qUWUU3ZDqCOpMBvwkgxB6jAPJOHGOtcRo16eulmMvSzS1Rp82mUpGoo+7WV2jUJkEE9bDCJx3wmKCiqgq0LgQ4LqWYwqqUDTJIuCRhL2TcI6dTCUHGTXUrFQ4BnS2x/598XeG5Kk9RXCrTamiqKfrghiQ81LOehsRf3kUslmHZ2p+WzMpg6VJg/IWwYp8O+0anWp1FdU1rS8slqh+6oAuJI3MWBxBWkAyd+StbgdcI/xpGSiGRqwY/6ppJzU2J9UCC0nTyj7p95xE3EKlPRTqjMARqNRF08sgGiilCDrADTrJubiAMEczmhkVomvWd6pVSUQSSQS5ZryJkAkzyqAMZm/F+UY6AKiIQdTMGJZtgyx6dgbx8Med2biwQ2Y3ax/j5QmDAzH9qNeJCpSLI9NqlJy1MKCpZE51puG3ZgCCoHUYG1eKNNSo9U5em2kslSmQ3mLDqqlZDchWQJPS0Yo8c45R8oui02PmcqmCdQEao9QUAAyIBnebFVzWeq5ip5lZy7bDso/CoFlHsMPo8LjlzhHSNj4WOc1hhonzTI3ic+mmajK3rDwSTa4O7GwHNNgB0M6msGKkppIJLACJISFjtfpfHnhvIcwOmYO52wW8RZd2CgEJuSR7dCcUii1t2pofAuo/DnEggpqYcGp5ZQBidVQSoZpCUmLQJaZHww1ZaoHRa1VTl6gDDQ7GUKkgw49QIGq24G2FLhGaCU5hlYsAypMNExqIuYkxfr2GCeUztLRpq0wjNUTVpM2jSGv6eYAWi5HviCvQM4vrY59chosLC43yKM0s7TDJrqK9UMQBUUIwmxnYHkYT0kj2wr57O+TWekLXJ+zktDH0p2EmDNhvvfG9LK16rAlhVGpUqu6BdRU0zq1COq3sZAAwK8fVFpVqVdHpk63p1Cl4YHUoIBsQJv77YCnRYX4W7PsNZi3Ja0mkcR1RihmXTUSVDObgsIFoFNJ6gG7E77e15jVphDRohyTLqz6TTEzqI0y67kKT1FuuFarxJmXlddSkOupQ1jpnWAJGo6oO+28GCOR4mtTyrgVPMdZZyGgoT6bh16gSsRa0jC30jEkT+vRG4AiDve+hnhHCRpGkHSg0KotK2v2BED5gdMW+M5nkFNSC4jXp2g9vp8oM7EYtZnOiinKdgTq77me0zNvaLagcKeQztCrWLu6lWBhVlZnUdLMbH1Wg7nvhNNj6svIyWNOJ0v9EC8T8Qpsy0lIZ0sQE+8JmX1XuQRAtp94wutUZtBGldJBYLJiNpG+3ScERQpTyKCRurMVja0/AG+IsplarVDqjy1QorARN5H+6L3x79KkKbfJIqPxW5pv4X4iepQNJqqqHGlXWmy7kjU66zBki4g3vgnwLhhytJixDVXhi0GwEQvc+o321HpIwg0mbLuCRqpk8w9rgke95+IHbD5kc+r0gadZWH3Sb6ugBFtLaRBVrz0w12UqXCQbq/nD9mrCbbie9jA3+d/2x7wriS1KUjSWpOVcAAjlYWWbEGFv7jawwsN4mRQ1Guj016FkIAMR0B3E/wBx0DcG8ReX5sHStRi0MQOcyv5g6vYj3xgJlcSEzcY4ZQNVtNIc1RgpUlCWBj1bMIIB0wRqW2LaeGaGYy5Wm3OQdBPqU7BpFzdQCCfaTY4HUM1KjzAQHbVchSI0wRG4I5pJ6RF8NfhaiVyqMoDM5Lc1x6iI0iYOmZF79O4suSEvVcyfIMiFZNOsDcTpgi/KdoESOjC4Nrw8YXzqIMHUrDUDCiRsqgSYNzq6z0x03xHwKnVipqh1vrpkExaGIuAlusgT0k4X6vgOsTrp1abkAyjKymDDWMtMHqN464PAQZWapMyVSm1EIpBbUD5bESSDLAHpyg9DeMa1qwo12akgKlgbCBPK0Adh++NuJ8POUzbeahakzX0mIJ2KmLHqD/bEfFOJQq8wYhpPUt0PwMH6jGFoNuatDrYso38qzU42RzKmmLyzC3+fHCu9aozhVqEliAOa0kwBJMAXxd8T5JxVEAlCAFAE36j44m4bSoVFGvemunRr8tp/pOlpg/CMHTpsYJAzSalSo44ZVKlxbMARriLbgbWxmL5rZOT9iPm9Rj8zrE/THmG4GcvhB21Yf7H3XeaXiOi9cK2tVhgjOhVSy3KDVB1gXgi942OCOQqmNdoa4HSMJvGvD7y5yqUHplVZ6NZS3mVKcwwbVZ2UwSZsq498N5so5/lANO9Th9Y+VUpN1OXLWKn8PpPQjD0Epv47kkzARKtFaiTMOARPf2OAHEPD1Ki9L+Xy66NQLBq1QJTKkMGRJIZ/oLDBtPE9DUqVCcvVay0648ssduQnleP6SemNfEtZUQdBBlvhecDouCF8LzqrV8jK0BTLEa6hvc3MtuzRfSO++KP8o2XzDZirUTSupqbs7azZh9uQNA5QNMD2icG+D5lKjI1KeZAy2jSkR5je5Ow6mT0OBuZ4nRyjCnmzrSpNND1gASGHX1ET7Y8F2Jzo3v0VAIC5/nPFCZqrrYKmkaEGnTKyTJ/qMzc9sa1K4PScXvEvh+hTem+RVKlFiWhp1JUYRpJmNJ7HYgYH8W4MQKb5UtVp1DpNvQ/WTNhY/Ag32xSHskNG4VTCQzFvcoDxSpqqgdAo/Mk4MZDIiATGF7iQZXlgVIOkg9xe3febdxiSjxBh1OK4lohTEw4ynZeJBIVcEv5xWUNUIjphHy9Yspc8qjqZudoH1F9se5uqysAzSItBm2FkXVDCITfV4imoaAANzHU98C8/nSyssjSzSR+IyIk+0YCtxFVUn2xHlcyCQzn3Hb5YFrDmjqVRkE20TXdeYrpJ1BbwIiIAIEWm+IvEXBnzahX8tCHLBkWDJ3mSZn9hijQ419BiR+NOwYouoLcx0G/z72wrswwy2y7uuHeuvcj4drounzlIBBFjO0RvghlOEGgJDmTv77GG77fr3wJyfihFuzA/G0fXGma8XK0hbn2/bvjTSnMIhUaMiinEJq0hQqNUZAxIExc33AmPacU04VSQDSWQGJm4juRF47bnFBlzkeaE1L1E3j4YNZCouYpwDeLfHscEGBoslg4igvHDNVFprT0pJ1oW5gREcwBA2MbWGGjhtTK1aSq/K6gKTYSRbcW+uFHOVI5YhwYJ9up/z3xaytA8hHYSPaJv88a4LosjvEvDBN6bBh0BsfkdsK9XhtSix1K9M/iEifaRvg3ls29O6PHcbr9DIwVy/Hlf/UQL0lLg/FTf6YwOIQvpyknM1KpGk1HKxEFibdrnbAXMUQAR0x0/NcEoVl1Uzfqad4+K74WeK+FawkpFQd1/sb4ayoEh9NF+A+F6rogrKKNNYDOGUax0SdRI73j1TBm3RvICIEWVCiwJsI6AEjpNyfczfCBkvGzU9KVsvUDKOj6ZIt1UMB09Vh3wG8R8Zr5wFQfLpx6F6/7iZYj+mYwxoa25KQGHRMeT8XGvnadHLkBSSC8ggkAtK8p5RFj1JJ2gYbaWZARVcxJKyvMNfp5gFK27XG4iccU8NZr+UzdOpVlVUnmALRKkTAuR8MdL4t4iSlRNQJRZ6vpKsYflA84ct+W2qTtFjIBTdCQclR8cUyMzzfepqTP3txcHY+3thYfJ0y2soCe56EYm474gFUUWVdDIpRlN10gLpg9513t0xDQzAYA/58MJeCDKspFrgAQpGvY4pZ3IU6hlwSR1k/mdz9cXCcaHGAkZI3NBzCr0uH0QI8tfpP54zE4XGY2ShwjkqNHx5mlgeYWA7gX+MRgnxD+IZzCKlXK0G09SDP8A2mZU+4xz8DGwfFslefiXQE8bG6U6NHyWMtQrA1KYbYmmfVT1ddxN43wbyVFsxHlmtl8qAGZKlanUpbmUptJcAx6ZAjoNscny9YhhHwwxcCrHz1UkKHs0x2kRNg0gDAzeCjAkSn/g+VrrUfy6xRGJIpoylmW4mLgxcW98SeKPCrVaQzCanqUpLL1dd20j/wBwbr32O4wE4g6o/wDMVAfNUU3UHYCnU01RHZkqm/tjqWWToGlfrHwPT9Mc2iwTZcDK4zWrPQVfKqa6dRdY30ullkXkG5DDpH1JcKpPXqCiVDZbMAhyNgQoJYR94iLdxPwJ+PeDrRDFP9Ko+tenlV95H9FUDSwH3jI9Vg/h7jFBVIVawqBDCgiPV6wZBME7RJGPO4ui5hlgvuPlVUatoOmz0yRXiXhelll11UU00HoiZXc+5K+sdY1DHN6+WYM+kwATv1BNo/T6Y6j4g8RUq1CpTUsalKxlWAB7kkQbzHcTjmFKg9d4YjQth8v8jCuCFS5f88t++aOq7EBbfLfkrPCOMPSDUiJB3E/H+5xPmq7VSJAUDYD36nviBssgbSAdQxMlhIxfAzScRiCvFoqq7STYntPb3xNSy6olJX3Cn9bYjy411Fn0gzibiDg1YmQIxhRA6r1tIKgixImN4mP3xdylZNLItMDnOos8NBQjk/qJUAfHFOkDWinSpValViSdNxpiAABzE7n6YYPDvBF+2qZxQjBZCKuxWTNwwBUgsdW0bWwvsXVHRojNUNF0g5dyitTqK0QQDBvH5TtbBXgORMqzbgAfTGniHiJq5i7FkpnSo1s4gbkFomYmYEiMGlIUW+uG1RFgl8OcZk6JjocSCgKNsBMzVWjmpU8tUao7N1+u/wBcU/58SFGKXG9XK/4TOENYQVW+oCLaI5x7IK1dH+6y6iO5EW/fEgt2+f8Am2NKuaD0qD9iR+WPaSzufe30wLkTF64kRGNREe2N0p97/wCdPrjwr8p/P5YFHC9TuDpI7f58cXcvx2ovqAcdm3+o/fFICR8RfEbrFpj5b/3t9cahLQmOjxLL17VF0k/iGofI/wB8WK/hSk3NRbTOwmR8uv54sf8AR6PlKCgVlSSwm5iTPzwr5LilRfSSO4/v0/LHSkhs5Lfi/hdohkkfiW5Hv3wpVMq1IhNxJ0npJ6X9JJ/PHRsr4pAgVUJHcf26fI4umhls0LFHH5jrfYj54NryEL2zmFyjLgswJHLab6QVJjfpcET0IwaYSSwGkfdW1lFgDAEmBc2nDJnPCoBJSJHcfuP3GBObyjJZ1I9+nxB2xpfiW02AIcy2xH8dxiWtiOccERWrH3xmNda9SZ+OMwUIZSSzXx4qljAF8ZjMWFeWjvDuEaOd94sO2K+ZaTjMZhJMlV0wIRLNccr10VHYaVXSAFAkRpMncyN++NjxGuwg16sREa2iO2+MxmNJJQRCjrVKpQoajlTBKliQSDIME9CBiGhnNAMIAwIYsD0FoHxMyffGYzC3Cc0wLdeJ1aiFNfLqEg3J3i8TgpQyRFMaQBAxmMwuA2wTW98SVDliNV7ONj+xxLUy5aAABP74zGYKVoEhecRoJRIA9UdO/v7YFzJJx5jME1LfZdm8BrRy+TpFjBq6ZIHVyAAfmYwvfxCzjZSlUoO2qtXnmAgBHcu3zgletox7jMXut7KIlcqYSW9sEqfFPs9Pbb4dsZjMTuaCFrHlpsteDMWqSe8YKeIhCfK2PcZid3jVrP8AzlS0m+ydR919a/r+hxfSptPX2xmMwpyopm6nD7fUe/8AbEZWw+o/tjMZhaesQCYnrYR3wS4BktdZZAKLLEf7en1Ix5jMchf4SjvHq/2btvqED52/fCYIHztjzGY1qWzJer6tLdot9Z/I9cZVlCJ3IkEdtrdd8ZjMatKJZXxBUU6WIdR33j2Mz9cFeH8Wp1TplgTuGAI/tjMZjiAhIUGd4NTcakXQ0xY2+Y2+mFzO8MemJNx3B94x7jMY1xQIcR/knHuMxmHLoX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2" name="Picture 10" descr="http://3.bp.blogspot.com/-4aD4lNXNMZ4/U1_yT16j7jI/AAAAAAAAErs/jW8GQFG0vPs/s1600/LIDERES+ASHANTI+CON+ESPOS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843" y="730922"/>
            <a:ext cx="2876877" cy="215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9" grpId="0" autoUpdateAnimBg="0"/>
      <p:bldP spid="1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0"/>
          <p:cNvSpPr txBox="1">
            <a:spLocks noChangeArrowheads="1"/>
          </p:cNvSpPr>
          <p:nvPr/>
        </p:nvSpPr>
        <p:spPr bwMode="auto">
          <a:xfrm>
            <a:off x="457200" y="1738313"/>
            <a:ext cx="19647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2284A9"/>
                </a:solidFill>
                <a:latin typeface="Calibri" pitchFamily="34" charset="0"/>
                <a:cs typeface="Times" pitchFamily="18" charset="0"/>
              </a:rPr>
              <a:t>Music in Daily Life </a:t>
            </a:r>
            <a:endParaRPr lang="en-US" altLang="en-US" b="1" dirty="0">
              <a:solidFill>
                <a:srgbClr val="2284A9"/>
              </a:solidFill>
              <a:latin typeface="Calibri" pitchFamily="34" charset="0"/>
              <a:cs typeface="Times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50563" y="2671701"/>
            <a:ext cx="653010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 defTabSz="635000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defTabSz="635000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defTabSz="635000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defTabSz="635000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635000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6350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6350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6350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6350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66688" indent="-166688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66688" algn="l"/>
                <a:tab pos="4572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Popular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music blends traditional with jazz, blues, reggae</a:t>
            </a:r>
          </a:p>
          <a:p>
            <a:pPr marL="914400" indent="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often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use French, English lyrics to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attract international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audience </a:t>
            </a:r>
          </a:p>
          <a:p>
            <a:pPr marL="166688" indent="-166688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66688" algn="l"/>
                <a:tab pos="4572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Played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on drums and instruments like the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  <a:hlinkClick r:id="rId2"/>
              </a:rPr>
              <a:t>kora</a:t>
            </a:r>
            <a:endParaRPr lang="en-US" altLang="en-US" sz="1500" dirty="0">
              <a:solidFill>
                <a:srgbClr val="003300"/>
              </a:solidFill>
              <a:latin typeface="Calibri" pitchFamily="34" charset="0"/>
            </a:endParaRPr>
          </a:p>
          <a:p>
            <a:pPr marL="914400" indent="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kora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, from Guinea-Bissau, a cross between harp,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lute </a:t>
            </a:r>
            <a:endParaRPr lang="en-US" altLang="en-US" sz="1500" dirty="0">
              <a:solidFill>
                <a:srgbClr val="003300"/>
              </a:solidFill>
              <a:latin typeface="Calibri" pitchFamily="34" charset="0"/>
            </a:endParaRPr>
          </a:p>
          <a:p>
            <a:pPr marL="166688" indent="-166688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66688" algn="l"/>
                <a:tab pos="4572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Nigeria’s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“minister of enjoyment,” King Sunny Adé, is very popular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35158" y="2290167"/>
            <a:ext cx="8775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West African Music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 bwMode="auto">
          <a:xfrm>
            <a:off x="457200" y="1308100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200" b="1" dirty="0" smtClean="0">
                <a:solidFill>
                  <a:srgbClr val="AE4935"/>
                </a:solidFill>
                <a:latin typeface="Calibri" pitchFamily="34" charset="0"/>
                <a:cs typeface="Times" pitchFamily="18" charset="0"/>
              </a:rPr>
              <a:t>Central Africa</a:t>
            </a:r>
            <a:endParaRPr lang="en-US" altLang="en-US" sz="2200" b="1" dirty="0">
              <a:solidFill>
                <a:srgbClr val="AE4935"/>
              </a:solidFill>
              <a:latin typeface="Calibri" pitchFamily="34" charset="0"/>
              <a:cs typeface="Times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457200" y="1073150"/>
            <a:ext cx="8229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400" b="1" dirty="0" smtClean="0">
                <a:solidFill>
                  <a:srgbClr val="595959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Section-4 </a:t>
            </a:r>
            <a:endParaRPr lang="en-US" altLang="en-US" sz="1400" b="1" dirty="0">
              <a:solidFill>
                <a:srgbClr val="595959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1080422" y="1813855"/>
            <a:ext cx="608488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altLang="en-US" sz="1500" dirty="0" smtClean="0">
                <a:solidFill>
                  <a:srgbClr val="000000"/>
                </a:solidFill>
                <a:latin typeface="Calibri" pitchFamily="34" charset="0"/>
                <a:cs typeface="Times" pitchFamily="18" charset="0"/>
              </a:rPr>
              <a:t>The </a:t>
            </a: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  <a:cs typeface="Times" pitchFamily="18" charset="0"/>
              </a:rPr>
              <a:t>Bantu migrations helped to populate the African continent. </a:t>
            </a: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1065674" y="2476568"/>
            <a:ext cx="710493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1500" dirty="0" smtClean="0">
                <a:solidFill>
                  <a:srgbClr val="000000"/>
                </a:solidFill>
                <a:latin typeface="Calibri" pitchFamily="34" charset="0"/>
                <a:cs typeface="Times" pitchFamily="18" charset="0"/>
              </a:rPr>
              <a:t>European </a:t>
            </a: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  <a:cs typeface="Times" pitchFamily="18" charset="0"/>
              </a:rPr>
              <a:t>nations divided Africa without regard to ethnic groups or language.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1881188" y="968375"/>
            <a:ext cx="268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 dirty="0">
                <a:solidFill>
                  <a:schemeClr val="bg1"/>
                </a:solidFill>
              </a:rPr>
              <a:t>4</a:t>
            </a:r>
            <a:endParaRPr lang="en-US" altLang="en-US" sz="2400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57200" y="1738313"/>
            <a:ext cx="4155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2284A9"/>
                </a:solidFill>
                <a:latin typeface="Calibri" pitchFamily="34" charset="0"/>
                <a:cs typeface="Times" pitchFamily="18" charset="0"/>
              </a:rPr>
              <a:t>Bantu Migrations and Colonial Expansion 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30238" y="2319338"/>
            <a:ext cx="8775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Central African Countries 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457200" y="1308100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200" b="1" dirty="0" smtClean="0">
                <a:solidFill>
                  <a:srgbClr val="AE4935"/>
                </a:solidFill>
                <a:latin typeface="Calibri" pitchFamily="34" charset="0"/>
                <a:cs typeface="Times" pitchFamily="18" charset="0"/>
              </a:rPr>
              <a:t>Central Africa</a:t>
            </a:r>
            <a:endParaRPr lang="en-US" altLang="en-US" sz="2200" b="1" dirty="0">
              <a:solidFill>
                <a:srgbClr val="AE4935"/>
              </a:solidFill>
              <a:latin typeface="Calibri" pitchFamily="34" charset="0"/>
              <a:cs typeface="Times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 bwMode="auto">
          <a:xfrm>
            <a:off x="457200" y="1073150"/>
            <a:ext cx="8229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400" b="1" dirty="0" smtClean="0">
                <a:solidFill>
                  <a:srgbClr val="595959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Section-4 </a:t>
            </a:r>
            <a:endParaRPr lang="en-US" altLang="en-US" sz="1400" b="1" dirty="0">
              <a:solidFill>
                <a:srgbClr val="595959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049514" y="2674353"/>
            <a:ext cx="6412116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Cameroon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, Central African Republic, Democratic Republic of the Congo 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Republic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of Congo, Equatorial Guinea, Gabon, São Tomé and Princípe 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7010400" y="6146800"/>
            <a:ext cx="1143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1200" b="1" i="1" dirty="0">
                <a:solidFill>
                  <a:srgbClr val="2284A9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Continued…</a:t>
            </a:r>
            <a:endParaRPr lang="en-IN" altLang="en-US" sz="1200" b="1" i="1" dirty="0">
              <a:solidFill>
                <a:srgbClr val="2284A9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35158" y="3371366"/>
            <a:ext cx="8775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Bantu Migrations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51000" y="3771215"/>
            <a:ext cx="7149900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Bantu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migrations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—2000 B.C., Bantu spread from southeastern Nigeria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tabLst>
                <a:tab pos="914400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 −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land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shortage may have sent them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south spreading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language, culture 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Migrations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created cultural diversity, but languages link continent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454025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		 − forms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of Bantu spoken by 120 million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Africans today </a:t>
            </a:r>
            <a:endParaRPr lang="en-US" altLang="en-US" sz="1500" dirty="0">
              <a:solidFill>
                <a:srgbClr val="00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>
            <a:spLocks/>
          </p:cNvSpPr>
          <p:nvPr/>
        </p:nvSpPr>
        <p:spPr>
          <a:xfrm>
            <a:off x="447675" y="1781175"/>
            <a:ext cx="822960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en-US" sz="1800" b="1" dirty="0">
                <a:solidFill>
                  <a:srgbClr val="2284A9"/>
                </a:solidFill>
                <a:ea typeface="Verdana" pitchFamily="34" charset="0"/>
                <a:cs typeface="Verdana" pitchFamily="34" charset="0"/>
              </a:rPr>
              <a:t>Bantu Migrations and Colonial Expansion </a:t>
            </a:r>
            <a:r>
              <a:rPr lang="en-US" sz="1400" b="1" i="1" dirty="0" smtClean="0">
                <a:solidFill>
                  <a:srgbClr val="2284A9"/>
                </a:solidFill>
                <a:ea typeface="Verdana" pitchFamily="34" charset="0"/>
                <a:cs typeface="Verdana" pitchFamily="34" charset="0"/>
              </a:rPr>
              <a:t>{continued}</a:t>
            </a:r>
            <a:endParaRPr lang="en-US" sz="1400" b="1" i="1" dirty="0">
              <a:solidFill>
                <a:srgbClr val="2284A9"/>
              </a:solidFill>
              <a:ea typeface="Verdana" pitchFamily="34" charset="0"/>
              <a:cs typeface="Verdana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N" sz="1800" dirty="0">
              <a:solidFill>
                <a:srgbClr val="2284A9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43532" y="2311790"/>
            <a:ext cx="7895784" cy="183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The Slave Trade </a:t>
            </a:r>
          </a:p>
          <a:p>
            <a:pPr marL="574675" indent="-176213" defTabSz="635000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Europeans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wanted slaves for plantations in Americas </a:t>
            </a:r>
          </a:p>
          <a:p>
            <a:pPr marL="574675" indent="-176213" defTabSz="619125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In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1400s, Portugal established base on island of São Tomé off Gabon</a:t>
            </a:r>
          </a:p>
          <a:p>
            <a:pPr marL="574675" indent="738188" defTabSz="619125"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454025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−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slave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traders exchange guns, goods for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captive Africans </a:t>
            </a:r>
            <a:endParaRPr lang="en-US" altLang="en-US" sz="1500" dirty="0">
              <a:solidFill>
                <a:srgbClr val="003300"/>
              </a:solidFill>
              <a:latin typeface="Calibri" pitchFamily="34" charset="0"/>
            </a:endParaRPr>
          </a:p>
          <a:p>
            <a:pPr marL="574675" indent="-176213" defTabSz="635000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Many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African rulers sold slaves to other Africans, Arabs, Europeans </a:t>
            </a:r>
          </a:p>
          <a:p>
            <a:pPr marL="574675" indent="-176213" defTabSz="635000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By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end of trade in 1870, millions had been taken to Americas, Europe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7010400" y="6146800"/>
            <a:ext cx="1143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1200" b="1" i="1" dirty="0">
                <a:solidFill>
                  <a:srgbClr val="2284A9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Continued…</a:t>
            </a:r>
            <a:endParaRPr lang="en-IN" altLang="en-US" sz="1200" b="1" i="1" dirty="0">
              <a:solidFill>
                <a:srgbClr val="2284A9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18" name="Picture 2" descr="https://chocolateclass.files.wordpress.com/2015/02/screen-shot-2015-03-12-at-7-11-13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753484"/>
            <a:ext cx="2571750" cy="227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711363" y="4172577"/>
            <a:ext cx="6888828" cy="123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2860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Effects of Colonialism </a:t>
            </a:r>
          </a:p>
          <a:p>
            <a:pPr marL="515938" indent="-179388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Belgium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, France colonize region; most countries independent by 1960s</a:t>
            </a:r>
          </a:p>
          <a:p>
            <a:pPr marL="1250950" indent="0"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454025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−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European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borders disrupt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traditional governments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, ethnic regions</a:t>
            </a:r>
          </a:p>
          <a:p>
            <a:pPr marL="1250950" indent="0"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new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governments face diverse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populations, corrupt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leaders 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47675" y="1781175"/>
            <a:ext cx="822960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en-US" sz="1800" b="1" dirty="0">
                <a:solidFill>
                  <a:srgbClr val="2284A9"/>
                </a:solidFill>
                <a:ea typeface="Verdana" pitchFamily="34" charset="0"/>
                <a:cs typeface="Verdana" pitchFamily="34" charset="0"/>
              </a:rPr>
              <a:t>Bantu Migrations and Colonial Expansion </a:t>
            </a:r>
            <a:r>
              <a:rPr lang="en-US" sz="1400" b="1" i="1" dirty="0" smtClean="0">
                <a:solidFill>
                  <a:srgbClr val="2284A9"/>
                </a:solidFill>
                <a:ea typeface="Verdana" pitchFamily="34" charset="0"/>
                <a:cs typeface="Verdana" pitchFamily="34" charset="0"/>
              </a:rPr>
              <a:t>{continued}</a:t>
            </a:r>
            <a:endParaRPr lang="en-US" sz="1400" b="1" i="1" dirty="0">
              <a:solidFill>
                <a:srgbClr val="2284A9"/>
              </a:solidFill>
              <a:ea typeface="Verdana" pitchFamily="34" charset="0"/>
              <a:cs typeface="Verdana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N" sz="1800" dirty="0">
              <a:solidFill>
                <a:srgbClr val="2284A9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43532" y="2311790"/>
            <a:ext cx="78957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Start of Colonialism 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11363" y="2686893"/>
            <a:ext cx="6338375" cy="11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5938" indent="-179388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Until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mid-1800s, Europeans don’t move far inland </a:t>
            </a:r>
          </a:p>
          <a:p>
            <a:pPr marL="515938" indent="-179388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Belgium’s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King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Leopold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II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opens Congo trade, controls interior by 1884</a:t>
            </a:r>
          </a:p>
          <a:p>
            <a:pPr marL="336550" indent="917575"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holds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Berlin Conference, forms Congo Free State</a:t>
            </a:r>
          </a:p>
          <a:p>
            <a:pPr marL="336550" indent="917575"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454025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−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uses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forced labor to get rubber, palm oil, ivory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3" grpId="0" autoUpdateAnimBg="0"/>
      <p:bldP spid="11" grpId="0" autoUpdateAnimBg="0"/>
      <p:bldP spid="1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652371" y="3501822"/>
            <a:ext cx="7488739" cy="206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4950" indent="-234950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454025" algn="l"/>
              </a:tabLst>
            </a:pPr>
            <a:r>
              <a:rPr lang="en-US" altLang="en-US" sz="1600" b="1" dirty="0">
                <a:latin typeface="Calibri" pitchFamily="34" charset="0"/>
              </a:rPr>
              <a:t>Congo’s Economic Chaos </a:t>
            </a:r>
          </a:p>
          <a:p>
            <a:pPr marL="622300" indent="-223838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Democratic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Republic of the Congo has gold, copper, diamonds </a:t>
            </a:r>
          </a:p>
          <a:p>
            <a:pPr marL="622300" indent="-223838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From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1967,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Mobuto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Sese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Seko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 runs businesses, uses army to keep power </a:t>
            </a:r>
          </a:p>
          <a:p>
            <a:pPr marL="622300" indent="-223838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Laurent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Kabila replaces Mobutu in 1997; neighbors send in troops</a:t>
            </a:r>
          </a:p>
          <a:p>
            <a:pPr marL="622300" indent="690563"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454025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−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Angola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, Namibia, Zimbabwe, Rwanda,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Uganda want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land, resources</a:t>
            </a:r>
          </a:p>
          <a:p>
            <a:pPr marL="622300" indent="690563"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454025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−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Kabila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assassinated in 2001, succeeded by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son Joseph</a:t>
            </a:r>
            <a:endParaRPr lang="en-US" altLang="en-US" sz="1500" dirty="0">
              <a:solidFill>
                <a:srgbClr val="003300"/>
              </a:solidFill>
              <a:latin typeface="Calibri" pitchFamily="34" charset="0"/>
            </a:endParaRPr>
          </a:p>
          <a:p>
            <a:endParaRPr lang="en-US" altLang="en-US" sz="1800" dirty="0">
              <a:cs typeface="Times New Roman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47675" y="1781175"/>
            <a:ext cx="8229600" cy="36512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en-US" sz="1800" b="1" dirty="0">
                <a:solidFill>
                  <a:srgbClr val="2284A9"/>
                </a:solidFill>
                <a:ea typeface="Verdana" pitchFamily="34" charset="0"/>
                <a:cs typeface="Verdana" pitchFamily="34" charset="0"/>
              </a:rPr>
              <a:t>The Economic Legacy of Colonialism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N" sz="1800" b="1" dirty="0">
              <a:solidFill>
                <a:srgbClr val="2284A9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52371" y="2311790"/>
            <a:ext cx="6810324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4950" indent="-234950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Economic Effects </a:t>
            </a:r>
          </a:p>
          <a:p>
            <a:pPr marL="574675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Lost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resources; cultural, ethnic oppression of people </a:t>
            </a:r>
          </a:p>
          <a:p>
            <a:pPr marL="574675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Little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infrastructure or money for transportation, education systems </a:t>
            </a:r>
          </a:p>
        </p:txBody>
      </p:sp>
      <p:pic>
        <p:nvPicPr>
          <p:cNvPr id="10242" name="Picture 2" descr="http://a2.files.biography.com/image/upload/c_fit,cs_srgb,dpr_1.0,h_1200,q_80,w_1200/MTE5NDg0MDU1MDcyMTE0MTk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2" y="1004093"/>
            <a:ext cx="2284413" cy="22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3" grpId="0" autoUpdateAnimBg="0"/>
      <p:bldP spid="1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648240" y="3833330"/>
            <a:ext cx="7640354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Fang Sculpture </a:t>
            </a:r>
          </a:p>
          <a:p>
            <a:pPr marL="574675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7200" algn="l"/>
                <a:tab pos="633413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In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1907, Pablo Picasso was influenced by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Fang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sculpture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 </a:t>
            </a:r>
          </a:p>
          <a:p>
            <a:pPr marL="574675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7200" algn="l"/>
                <a:tab pos="633413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Fang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of Gabon, Cameroon, Equatorial Guinea are famous for carving:</a:t>
            </a:r>
          </a:p>
          <a:p>
            <a:pPr marL="398463" indent="0" defTabSz="1312863"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		− wooden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masks painted white with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black-outlined features</a:t>
            </a:r>
            <a:endParaRPr lang="en-US" altLang="en-US" sz="1500" dirty="0">
              <a:solidFill>
                <a:srgbClr val="003300"/>
              </a:solidFill>
              <a:latin typeface="Calibri" pitchFamily="34" charset="0"/>
            </a:endParaRPr>
          </a:p>
          <a:p>
            <a:pPr marL="398463" indent="0" defTabSz="1312863"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454025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	− boxes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for ancestors’ bones; decorated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with protective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figures 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47675" y="1781175"/>
            <a:ext cx="822960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en-US" sz="1800" b="1" dirty="0">
                <a:solidFill>
                  <a:srgbClr val="2284A9"/>
                </a:solidFill>
                <a:ea typeface="Verdana" pitchFamily="34" charset="0"/>
                <a:cs typeface="Verdana" pitchFamily="34" charset="0"/>
              </a:rPr>
              <a:t>The Influence of Central African Art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N" sz="1800" dirty="0">
              <a:solidFill>
                <a:srgbClr val="2284A9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43532" y="2311790"/>
            <a:ext cx="78957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Central African Art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050562" y="2684949"/>
            <a:ext cx="6795579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Since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independence, many countries banned colonial influences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454025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		− sought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to recover African personality in art 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Today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, artists address politics, urban life, social justice, crime </a:t>
            </a:r>
          </a:p>
        </p:txBody>
      </p:sp>
      <p:pic>
        <p:nvPicPr>
          <p:cNvPr id="11266" name="Picture 2" descr="http://www.hamillgallery.com/FANG/FangObjects/FangDrum0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658" y="1173844"/>
            <a:ext cx="2266658" cy="302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4" grpId="0" autoUpdateAnimBg="0"/>
      <p:bldP spid="11" grpId="0" autoUpdateAnimBg="0"/>
      <p:bldP spid="1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1050562" y="4178561"/>
            <a:ext cx="6829834" cy="11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515938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In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Cameroon, most children leave school at age 12 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515938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In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Central African Republic, kids 6 to 14 are required to attend school 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515938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Cameroon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, Gabon, Republic of the Congo are adding higher education 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515938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Health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care education increasing: AIDS, Ebola virus, cholera, others 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47675" y="1781175"/>
            <a:ext cx="822960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b="1" dirty="0">
                <a:solidFill>
                  <a:srgbClr val="2284A9"/>
                </a:solidFill>
                <a:ea typeface="Verdana" pitchFamily="34" charset="0"/>
                <a:cs typeface="Verdana" pitchFamily="34" charset="0"/>
              </a:rPr>
              <a:t>Improving Education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N" sz="1800" dirty="0">
              <a:solidFill>
                <a:srgbClr val="2284A9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43532" y="2311790"/>
            <a:ext cx="78957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Education Faces Barriers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50562" y="2677232"/>
            <a:ext cx="7488754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In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2001, less than half the sub-Saharan young adults attend school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454025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		− shortage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of teachers and secondary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schools, high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dropout rate 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Language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problems: different languages spoken in homes, schools 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48452" y="3776762"/>
            <a:ext cx="78957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Learning in Central Africa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6" grpId="0" autoUpdateAnimBg="0"/>
      <p:bldP spid="11" grpId="0" autoUpdateAnimBg="0"/>
      <p:bldP spid="13" grpId="0" autoUpdateAnimBg="0"/>
      <p:bldP spid="1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 bwMode="auto">
          <a:xfrm>
            <a:off x="457200" y="1308100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200" b="1" dirty="0" smtClean="0">
                <a:solidFill>
                  <a:srgbClr val="AE4935"/>
                </a:solidFill>
                <a:latin typeface="Calibri" pitchFamily="34" charset="0"/>
                <a:cs typeface="Times" pitchFamily="18" charset="0"/>
              </a:rPr>
              <a:t>East Africa</a:t>
            </a:r>
            <a:endParaRPr lang="en-US" altLang="en-US" sz="2200" b="1" dirty="0">
              <a:solidFill>
                <a:srgbClr val="AE4935"/>
              </a:solidFill>
              <a:latin typeface="Calibri" pitchFamily="34" charset="0"/>
              <a:cs typeface="Times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457200" y="1073150"/>
            <a:ext cx="8229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400" b="1" dirty="0">
                <a:solidFill>
                  <a:srgbClr val="595959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Section-1 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069975" y="1805029"/>
            <a:ext cx="655796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altLang="en-US" sz="1500" dirty="0" smtClean="0">
                <a:solidFill>
                  <a:srgbClr val="000000"/>
                </a:solidFill>
                <a:latin typeface="Calibri" pitchFamily="34" charset="0"/>
                <a:cs typeface="Times" pitchFamily="18" charset="0"/>
              </a:rPr>
              <a:t>East </a:t>
            </a: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  <a:cs typeface="Times" pitchFamily="18" charset="0"/>
              </a:rPr>
              <a:t>Africa is known as the “cradle of humanity.”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65674" y="2296780"/>
            <a:ext cx="655796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altLang="en-US" sz="1500" dirty="0" smtClean="0">
                <a:solidFill>
                  <a:srgbClr val="000000"/>
                </a:solidFill>
                <a:latin typeface="Calibri" pitchFamily="34" charset="0"/>
                <a:cs typeface="Times" pitchFamily="18" charset="0"/>
              </a:rPr>
              <a:t>East </a:t>
            </a: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  <a:cs typeface="Times" pitchFamily="18" charset="0"/>
              </a:rPr>
              <a:t>Africa’s location has made it a trading center.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 bwMode="auto">
          <a:xfrm>
            <a:off x="457200" y="1308100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200" b="1" dirty="0" smtClean="0">
                <a:solidFill>
                  <a:srgbClr val="AE4935"/>
                </a:solidFill>
                <a:latin typeface="Calibri" pitchFamily="34" charset="0"/>
                <a:cs typeface="Times" pitchFamily="18" charset="0"/>
              </a:rPr>
              <a:t>Southern Africa</a:t>
            </a:r>
            <a:endParaRPr lang="en-US" altLang="en-US" sz="2200" b="1" dirty="0">
              <a:solidFill>
                <a:srgbClr val="AE4935"/>
              </a:solidFill>
              <a:latin typeface="Calibri" pitchFamily="34" charset="0"/>
              <a:cs typeface="Times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457200" y="1073150"/>
            <a:ext cx="8229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400" b="1" dirty="0" smtClean="0">
                <a:solidFill>
                  <a:srgbClr val="595959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Section-5 </a:t>
            </a:r>
            <a:endParaRPr lang="en-US" altLang="en-US" sz="1400" b="1" dirty="0">
              <a:solidFill>
                <a:srgbClr val="595959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080422" y="1819180"/>
            <a:ext cx="608488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4950" indent="-234950">
              <a:tabLst>
                <a:tab pos="233363" algn="l"/>
                <a:tab pos="58912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3363" algn="l"/>
                <a:tab pos="58912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3363" algn="l"/>
                <a:tab pos="58912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3363" algn="l"/>
                <a:tab pos="58912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3363" algn="l"/>
                <a:tab pos="58912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  <a:tab pos="58912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  <a:tab pos="58912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  <a:tab pos="58912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  <a:tab pos="58912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5891213" algn="l"/>
              </a:tabLst>
            </a:pPr>
            <a:r>
              <a:rPr lang="en-US" altLang="en-US" sz="1500" dirty="0" smtClean="0">
                <a:solidFill>
                  <a:srgbClr val="000000"/>
                </a:solidFill>
                <a:latin typeface="Calibri" pitchFamily="34" charset="0"/>
                <a:cs typeface="Times" pitchFamily="18" charset="0"/>
              </a:rPr>
              <a:t>Great </a:t>
            </a: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  <a:cs typeface="Times" pitchFamily="18" charset="0"/>
              </a:rPr>
              <a:t>Zimbabwe and the Mutapa Empire thrived on the gold trade. 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065674" y="2479436"/>
            <a:ext cx="722292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4950" indent="-2349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1500" dirty="0" smtClean="0">
                <a:solidFill>
                  <a:srgbClr val="000000"/>
                </a:solidFill>
                <a:latin typeface="Calibri" pitchFamily="34" charset="0"/>
                <a:cs typeface="Times" pitchFamily="18" charset="0"/>
              </a:rPr>
              <a:t>The </a:t>
            </a: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  <a:cs typeface="Times" pitchFamily="18" charset="0"/>
              </a:rPr>
              <a:t>wealth of Southern Africa is tied to the land, and conflicts over land and resources often result.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1050563" y="4793079"/>
            <a:ext cx="7002056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4950" indent="-2349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Legend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says Mutota founded new state in 1440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454025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		− 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Mutapa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Empire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 soon covered almost all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of Zimbabwe </a:t>
            </a:r>
            <a:endParaRPr lang="en-US" altLang="en-US" sz="1500" dirty="0">
              <a:solidFill>
                <a:srgbClr val="003300"/>
              </a:solidFill>
              <a:latin typeface="Calibri" pitchFamily="34" charset="0"/>
            </a:endParaRP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Thriving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gold empire declines in 1500s amid Portuguese interference 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57200" y="1738313"/>
            <a:ext cx="2723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2284A9"/>
                </a:solidFill>
                <a:latin typeface="Calibri" pitchFamily="34" charset="0"/>
                <a:cs typeface="Times" pitchFamily="18" charset="0"/>
              </a:rPr>
              <a:t>Gold Trade Builds Empires 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30238" y="2319338"/>
            <a:ext cx="8775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Southern African Countries 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35158" y="3371366"/>
            <a:ext cx="8775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Gold Trade Spawns Great Zimbabwe 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457200" y="1308100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200" b="1" dirty="0" smtClean="0">
                <a:solidFill>
                  <a:srgbClr val="AE4935"/>
                </a:solidFill>
                <a:latin typeface="Calibri" pitchFamily="34" charset="0"/>
                <a:cs typeface="Times" pitchFamily="18" charset="0"/>
              </a:rPr>
              <a:t>Southern Africa</a:t>
            </a:r>
            <a:endParaRPr lang="en-US" altLang="en-US" sz="2200" b="1" dirty="0">
              <a:solidFill>
                <a:srgbClr val="AE4935"/>
              </a:solidFill>
              <a:latin typeface="Calibri" pitchFamily="34" charset="0"/>
              <a:cs typeface="Times" pitchFamily="18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 bwMode="auto">
          <a:xfrm>
            <a:off x="457200" y="1073150"/>
            <a:ext cx="8229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400" b="1" dirty="0" smtClean="0">
                <a:solidFill>
                  <a:srgbClr val="595959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Section-5 </a:t>
            </a:r>
            <a:endParaRPr lang="en-US" altLang="en-US" sz="1400" b="1" dirty="0">
              <a:solidFill>
                <a:srgbClr val="595959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49905" y="2664180"/>
            <a:ext cx="7830417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4950" indent="-2349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4675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398463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Angola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, Botswana, Comoros, Lesotho, Madagascar, Malawi, Mauritius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1312863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Mozambique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, Nambia, South Africa,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Swaziland, Zambia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, Zimbabwe 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050563" y="3764096"/>
            <a:ext cx="5681663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4950" indent="-2349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236538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Great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Zimbabwe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—Shona form major gold-trading city 1000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454025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		− abandoned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around 1450 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664654" y="4433222"/>
            <a:ext cx="8775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Mutapa Empire 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7010400" y="6146800"/>
            <a:ext cx="1143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1200" b="1" i="1" dirty="0">
                <a:solidFill>
                  <a:srgbClr val="2284A9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Continued…</a:t>
            </a:r>
            <a:endParaRPr lang="en-IN" altLang="en-US" sz="1200" b="1" i="1" dirty="0">
              <a:solidFill>
                <a:srgbClr val="2284A9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3" grpId="0" autoUpdateAnimBg="0"/>
      <p:bldP spid="22" grpId="0" autoUpdateAnimBg="0"/>
      <p:bldP spid="2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447675" y="1781175"/>
            <a:ext cx="822960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en-US" sz="1800" b="1" dirty="0">
                <a:solidFill>
                  <a:srgbClr val="2284A9"/>
                </a:solidFill>
                <a:ea typeface="Verdana" pitchFamily="34" charset="0"/>
                <a:cs typeface="Verdana" pitchFamily="34" charset="0"/>
              </a:rPr>
              <a:t>Gold Trade Builds Empires </a:t>
            </a:r>
            <a:r>
              <a:rPr lang="en-US" sz="1400" b="1" i="1" dirty="0" smtClean="0">
                <a:solidFill>
                  <a:srgbClr val="2284A9"/>
                </a:solidFill>
                <a:ea typeface="Verdana" pitchFamily="34" charset="0"/>
                <a:cs typeface="Verdana" pitchFamily="34" charset="0"/>
              </a:rPr>
              <a:t>{continued}</a:t>
            </a:r>
            <a:endParaRPr lang="en-US" sz="1400" b="1" i="1" dirty="0">
              <a:solidFill>
                <a:srgbClr val="2284A9"/>
              </a:solidFill>
              <a:ea typeface="Verdana" pitchFamily="34" charset="0"/>
              <a:cs typeface="Verdana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N" sz="1800" dirty="0">
              <a:solidFill>
                <a:srgbClr val="2284A9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43532" y="2311790"/>
            <a:ext cx="78957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Ethnic Clash for Southern Africa 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39719" y="2688156"/>
            <a:ext cx="5681662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4950" indent="-2349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In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1700s, 1800s, ethnic groups fight each other, Europeans for land 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In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late 1800s, British defeat Zulu, then Boers (Dutch farmers)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454025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		− form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Union of South Africa in 1902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7010400" y="6146800"/>
            <a:ext cx="1143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1200" b="1" i="1" dirty="0">
                <a:solidFill>
                  <a:srgbClr val="2284A9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Continued…</a:t>
            </a:r>
            <a:endParaRPr lang="en-IN" altLang="en-US" sz="1200" b="1" i="1" dirty="0">
              <a:solidFill>
                <a:srgbClr val="2284A9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290" name="Picture 2" descr="http://cdn-3.britishbattles.com/zulu-war/rorkes-drift/biscuit-box-w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81" y="3646487"/>
            <a:ext cx="43815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447675" y="1781175"/>
            <a:ext cx="822960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en-US" sz="1800" b="1" dirty="0">
                <a:solidFill>
                  <a:srgbClr val="2284A9"/>
                </a:solidFill>
                <a:ea typeface="Verdana" pitchFamily="34" charset="0"/>
                <a:cs typeface="Verdana" pitchFamily="34" charset="0"/>
              </a:rPr>
              <a:t>Gold Trade Builds Empires </a:t>
            </a:r>
            <a:r>
              <a:rPr lang="en-US" sz="1400" b="1" i="1" dirty="0" smtClean="0">
                <a:solidFill>
                  <a:srgbClr val="2284A9"/>
                </a:solidFill>
                <a:ea typeface="Verdana" pitchFamily="34" charset="0"/>
                <a:cs typeface="Verdana" pitchFamily="34" charset="0"/>
              </a:rPr>
              <a:t>{continued}</a:t>
            </a:r>
            <a:endParaRPr lang="en-US" sz="1400" b="1" i="1" dirty="0">
              <a:solidFill>
                <a:srgbClr val="2284A9"/>
              </a:solidFill>
              <a:ea typeface="Verdana" pitchFamily="34" charset="0"/>
              <a:cs typeface="Verdana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N" sz="1800" dirty="0">
              <a:solidFill>
                <a:srgbClr val="2284A9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43532" y="2311790"/>
            <a:ext cx="78957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The Policy of Apartheid in South Africa 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39719" y="2686784"/>
            <a:ext cx="683982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4950" indent="-2349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72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In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1948, white minority government institutes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  <a:hlinkClick r:id="rId2"/>
              </a:rPr>
              <a:t>apartheid</a:t>
            </a:r>
            <a:endParaRPr lang="en-US" altLang="en-US" sz="1500" b="1" dirty="0">
              <a:solidFill>
                <a:srgbClr val="E46C0A"/>
              </a:solidFill>
              <a:latin typeface="Calibri" pitchFamily="34" charset="0"/>
              <a:cs typeface="Arial" charset="0"/>
            </a:endParaRPr>
          </a:p>
          <a:p>
            <a:pPr marL="914400" indent="0" eaLnBrk="1" hangingPunct="1">
              <a:lnSpc>
                <a:spcPct val="80000"/>
              </a:lnSpc>
              <a:spcBef>
                <a:spcPct val="50000"/>
              </a:spcBef>
              <a:tabLst>
                <a:tab pos="236538" algn="l"/>
                <a:tab pos="454025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−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complete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separation of races in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schools, hospitals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, neighborhoods</a:t>
            </a:r>
          </a:p>
          <a:p>
            <a:pPr marL="914400" indent="0" eaLnBrk="1" hangingPunct="1">
              <a:lnSpc>
                <a:spcPct val="80000"/>
              </a:lnSpc>
              <a:spcBef>
                <a:spcPct val="50000"/>
              </a:spcBef>
              <a:tabLst>
                <a:tab pos="236538" algn="l"/>
                <a:tab pos="454025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−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blacks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make up 75% of population, but own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little land </a:t>
            </a:r>
            <a:endParaRPr lang="en-US" altLang="en-US" sz="1500" dirty="0">
              <a:solidFill>
                <a:srgbClr val="003300"/>
              </a:solidFill>
              <a:latin typeface="Calibri" pitchFamily="34" charset="0"/>
            </a:endParaRP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236538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Blacks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form African National Congress (ANC) in 1912 to seek rights 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236538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Nelson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Mandela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 becomes an ANC leader in 1949, is later imprisoned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7010400" y="6146800"/>
            <a:ext cx="1143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1200" b="1" i="1" dirty="0">
                <a:solidFill>
                  <a:srgbClr val="2284A9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Continued…</a:t>
            </a:r>
            <a:endParaRPr lang="en-IN" altLang="en-US" sz="1200" b="1" i="1" dirty="0">
              <a:solidFill>
                <a:srgbClr val="2284A9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314" name="Picture 2" descr="http://media-2.web.britannica.com/eb-media/67/75567-004-6585DB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467" y="4352924"/>
            <a:ext cx="1252294" cy="16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447675" y="1781175"/>
            <a:ext cx="822960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en-US" sz="1800" b="1" dirty="0">
                <a:solidFill>
                  <a:srgbClr val="2284A9"/>
                </a:solidFill>
                <a:ea typeface="Verdana" pitchFamily="34" charset="0"/>
                <a:cs typeface="Verdana" pitchFamily="34" charset="0"/>
              </a:rPr>
              <a:t>Gold Trade Builds Empires </a:t>
            </a:r>
            <a:r>
              <a:rPr lang="en-US" sz="1400" b="1" i="1" dirty="0" smtClean="0">
                <a:solidFill>
                  <a:srgbClr val="2284A9"/>
                </a:solidFill>
                <a:ea typeface="Verdana" pitchFamily="34" charset="0"/>
                <a:cs typeface="Verdana" pitchFamily="34" charset="0"/>
              </a:rPr>
              <a:t>{continued}</a:t>
            </a:r>
            <a:endParaRPr lang="en-US" sz="1400" b="1" i="1" dirty="0">
              <a:solidFill>
                <a:srgbClr val="2284A9"/>
              </a:solidFill>
              <a:ea typeface="Verdana" pitchFamily="34" charset="0"/>
              <a:cs typeface="Verdana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N" sz="1800" dirty="0">
              <a:solidFill>
                <a:srgbClr val="2284A9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43532" y="2311790"/>
            <a:ext cx="78957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The Policy of Apartheid in South Africa 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050564" y="2689312"/>
            <a:ext cx="639736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4950" indent="-2349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4025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In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late 1980s, under pressure from world, South Africa begins reform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914400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F.W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. de Klerk becomes president in 1989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914400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peaceful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revolution leads to end of apartheid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in early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1990s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914400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Mandela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is freed, elected president in 1994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914400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new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, democratic constitution passes in 1996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57200" y="1738313"/>
            <a:ext cx="3695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2284A9"/>
                </a:solidFill>
                <a:latin typeface="Calibri" pitchFamily="34" charset="0"/>
                <a:cs typeface="Times" pitchFamily="18" charset="0"/>
              </a:rPr>
              <a:t>Southern Africa Grows Economically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43756" y="2312927"/>
            <a:ext cx="7151992" cy="183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4950" indent="-2349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South Africa </a:t>
            </a:r>
          </a:p>
          <a:p>
            <a:pPr marL="398463" indent="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Apartheid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hurts economy, other nations impose economic sanctions</a:t>
            </a:r>
          </a:p>
          <a:p>
            <a:pPr marL="398463" indent="176213" defTabSz="1312863" eaLnBrk="1" hangingPunct="1">
              <a:lnSpc>
                <a:spcPct val="80000"/>
              </a:lnSpc>
              <a:spcBef>
                <a:spcPct val="50000"/>
              </a:spcBef>
              <a:tabLst>
                <a:tab pos="234950" algn="l"/>
                <a:tab pos="454025" algn="l"/>
                <a:tab pos="1312863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majority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of young blacks uneducated </a:t>
            </a:r>
          </a:p>
          <a:p>
            <a:pPr marL="398463" indent="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Two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economies in South Africa:</a:t>
            </a:r>
          </a:p>
          <a:p>
            <a:pPr marL="398463" indent="176213" eaLnBrk="1" hangingPunct="1">
              <a:lnSpc>
                <a:spcPct val="80000"/>
              </a:lnSpc>
              <a:spcBef>
                <a:spcPct val="50000"/>
              </a:spcBef>
              <a:tabLst>
                <a:tab pos="234950" algn="l"/>
                <a:tab pos="454025" algn="l"/>
                <a:tab pos="1312863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upper-middle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income in industrial cities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like Johannesburg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, Cape Town</a:t>
            </a:r>
          </a:p>
          <a:p>
            <a:pPr marL="398463" indent="176213" eaLnBrk="1" hangingPunct="1">
              <a:lnSpc>
                <a:spcPct val="80000"/>
              </a:lnSpc>
              <a:spcBef>
                <a:spcPct val="50000"/>
              </a:spcBef>
              <a:tabLst>
                <a:tab pos="234950" algn="l"/>
                <a:tab pos="454025" algn="l"/>
                <a:tab pos="1317625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poor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rural areas, black townships, shantytowns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7010400" y="6146800"/>
            <a:ext cx="1143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1200" b="1" i="1" dirty="0">
                <a:solidFill>
                  <a:srgbClr val="2284A9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Continued…</a:t>
            </a:r>
            <a:endParaRPr lang="en-IN" altLang="en-US" sz="1200" b="1" i="1" dirty="0">
              <a:solidFill>
                <a:srgbClr val="2284A9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447675" y="1781175"/>
            <a:ext cx="822960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en-US" sz="1800" b="1" dirty="0">
                <a:solidFill>
                  <a:srgbClr val="2284A9"/>
                </a:solidFill>
                <a:ea typeface="Verdana" pitchFamily="34" charset="0"/>
                <a:cs typeface="Verdana" pitchFamily="34" charset="0"/>
              </a:rPr>
              <a:t>Southern Africa Grows </a:t>
            </a:r>
            <a:r>
              <a:rPr lang="en-US" altLang="en-US" sz="1800" b="1" dirty="0" smtClean="0">
                <a:solidFill>
                  <a:srgbClr val="2284A9"/>
                </a:solidFill>
                <a:ea typeface="Verdana" pitchFamily="34" charset="0"/>
                <a:cs typeface="Verdana" pitchFamily="34" charset="0"/>
              </a:rPr>
              <a:t>Economically </a:t>
            </a:r>
            <a:r>
              <a:rPr lang="en-US" sz="1400" b="1" i="1" dirty="0" smtClean="0">
                <a:solidFill>
                  <a:srgbClr val="2284A9"/>
                </a:solidFill>
                <a:ea typeface="Verdana" pitchFamily="34" charset="0"/>
                <a:cs typeface="Verdana" pitchFamily="34" charset="0"/>
              </a:rPr>
              <a:t>{continued}</a:t>
            </a:r>
            <a:endParaRPr lang="en-US" sz="1400" b="1" i="1" dirty="0">
              <a:solidFill>
                <a:srgbClr val="2284A9"/>
              </a:solidFill>
              <a:ea typeface="Verdana" pitchFamily="34" charset="0"/>
              <a:cs typeface="Verdana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N" sz="1800" dirty="0">
              <a:solidFill>
                <a:srgbClr val="2284A9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43532" y="2311790"/>
            <a:ext cx="78957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Success at a Cost 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991572" y="2680423"/>
            <a:ext cx="6205640" cy="177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4950" indent="-2349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36538" indent="-177800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Botswana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became independent in 1966, had long-term economic growth 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914400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 −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world’s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third-largest diamond producer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914400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 −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diamonds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account for 63% of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government revenue </a:t>
            </a:r>
            <a:endParaRPr lang="en-US" altLang="en-US" sz="1500" dirty="0">
              <a:solidFill>
                <a:srgbClr val="003300"/>
              </a:solidFill>
              <a:latin typeface="Calibri" pitchFamily="34" charset="0"/>
            </a:endParaRPr>
          </a:p>
          <a:p>
            <a:pPr marL="236538" indent="-177800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Diamonds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make 20% rich, but 80% are farmers who don’t benefit </a:t>
            </a:r>
          </a:p>
          <a:p>
            <a:pPr marL="236538" indent="-177800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Rich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buy land for cattle, force off farmers, increase meat production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914400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 −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but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overall food production is only 50% of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what’s needed </a:t>
            </a:r>
            <a:endParaRPr lang="en-US" altLang="en-US" sz="1500" dirty="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7010400" y="6146800"/>
            <a:ext cx="1143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1200" b="1" i="1" dirty="0">
                <a:solidFill>
                  <a:srgbClr val="2284A9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Continued…</a:t>
            </a:r>
            <a:endParaRPr lang="en-IN" altLang="en-US" sz="1200" b="1" i="1" dirty="0">
              <a:solidFill>
                <a:srgbClr val="2284A9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447675" y="1781175"/>
            <a:ext cx="822960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en-US" sz="1800" b="1" dirty="0">
                <a:solidFill>
                  <a:srgbClr val="2284A9"/>
                </a:solidFill>
                <a:ea typeface="Verdana" pitchFamily="34" charset="0"/>
                <a:cs typeface="Verdana" pitchFamily="34" charset="0"/>
              </a:rPr>
              <a:t>Southern Africa Grows </a:t>
            </a:r>
            <a:r>
              <a:rPr lang="en-US" altLang="en-US" sz="1800" b="1" dirty="0" smtClean="0">
                <a:solidFill>
                  <a:srgbClr val="2284A9"/>
                </a:solidFill>
                <a:ea typeface="Verdana" pitchFamily="34" charset="0"/>
                <a:cs typeface="Verdana" pitchFamily="34" charset="0"/>
              </a:rPr>
              <a:t>Economically </a:t>
            </a:r>
            <a:r>
              <a:rPr lang="en-US" sz="1400" b="1" i="1" dirty="0" smtClean="0">
                <a:solidFill>
                  <a:srgbClr val="2284A9"/>
                </a:solidFill>
                <a:ea typeface="Verdana" pitchFamily="34" charset="0"/>
                <a:cs typeface="Verdana" pitchFamily="34" charset="0"/>
              </a:rPr>
              <a:t>{continued}</a:t>
            </a:r>
            <a:endParaRPr lang="en-US" sz="1400" b="1" i="1" dirty="0">
              <a:solidFill>
                <a:srgbClr val="2284A9"/>
              </a:solidFill>
              <a:ea typeface="Verdana" pitchFamily="34" charset="0"/>
              <a:cs typeface="Verdana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N" sz="1800" dirty="0">
              <a:solidFill>
                <a:srgbClr val="2284A9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43532" y="2311790"/>
            <a:ext cx="78957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AIDS Affects Southern Africa 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046260" y="2677125"/>
            <a:ext cx="6582952" cy="11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4950" indent="-2349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Southern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Africa has the countries most severely affected by AIDS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914400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− 25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% of adults infected in Zimbabwe, Botswana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914400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Botswana’s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life expectancy is 39 years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914400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economy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is affected as many diamond sorters die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from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AIDS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447675" y="1781175"/>
            <a:ext cx="8229600" cy="36512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b="1" dirty="0">
                <a:solidFill>
                  <a:srgbClr val="2284A9"/>
                </a:solidFill>
                <a:ea typeface="Verdana" pitchFamily="34" charset="0"/>
                <a:cs typeface="Verdana" pitchFamily="34" charset="0"/>
              </a:rPr>
              <a:t>Celebrations of Southern Africa 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43532" y="2311790"/>
            <a:ext cx="78957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A Variety of Dances 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039325" y="2684027"/>
            <a:ext cx="716428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4950" indent="-2349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Chewa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perform </a:t>
            </a:r>
            <a:r>
              <a:rPr lang="en-US" altLang="en-US" sz="1500" i="1" dirty="0">
                <a:solidFill>
                  <a:srgbClr val="003300"/>
                </a:solidFill>
                <a:latin typeface="Calibri" pitchFamily="34" charset="0"/>
                <a:hlinkClick r:id="rId2"/>
              </a:rPr>
              <a:t>gule wa mkulu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religious dance with skins, masks 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Tumbuka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of northern Malawi perform </a:t>
            </a:r>
            <a:r>
              <a:rPr lang="en-US" altLang="en-US" sz="1500" i="1" dirty="0">
                <a:solidFill>
                  <a:srgbClr val="003300"/>
                </a:solidFill>
                <a:latin typeface="Calibri" pitchFamily="34" charset="0"/>
              </a:rPr>
              <a:t>vimbuza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 healing dance 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altLang="en-US" sz="1500" i="1" dirty="0" smtClean="0">
                <a:solidFill>
                  <a:srgbClr val="003300"/>
                </a:solidFill>
                <a:latin typeface="Calibri" pitchFamily="34" charset="0"/>
              </a:rPr>
              <a:t>Benji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dance of southern Malawi’s Yao warriors mocks European marches 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Madagascar’s </a:t>
            </a:r>
            <a:r>
              <a:rPr lang="en-US" altLang="en-US" sz="1500" i="1" dirty="0">
                <a:solidFill>
                  <a:srgbClr val="003300"/>
                </a:solidFill>
                <a:latin typeface="Calibri" pitchFamily="34" charset="0"/>
              </a:rPr>
              <a:t>hira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altLang="en-US" sz="1500" i="1" dirty="0">
                <a:solidFill>
                  <a:srgbClr val="003300"/>
                </a:solidFill>
                <a:latin typeface="Calibri" pitchFamily="34" charset="0"/>
              </a:rPr>
              <a:t>gasy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 festival features groups of 25 or more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914400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play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music, dance, act out stories on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honesty, respect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for elders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2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447675" y="1781175"/>
            <a:ext cx="8229600" cy="36512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b="1" dirty="0">
                <a:solidFill>
                  <a:srgbClr val="2284A9"/>
                </a:solidFill>
                <a:ea typeface="Verdana" pitchFamily="34" charset="0"/>
                <a:cs typeface="Verdana" pitchFamily="34" charset="0"/>
              </a:rPr>
              <a:t>Living in Southern Africa 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43532" y="2311790"/>
            <a:ext cx="78957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Johannesburg 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39325" y="2684191"/>
            <a:ext cx="6353123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4950" indent="-2349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Grew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from small gold mining town 100 years ago to 6 million people 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Because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of apartheid, Johannesburg grew into two cities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914400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once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all-white suburbs in north, poor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black townships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in south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7010400" y="6146800"/>
            <a:ext cx="1143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1200" b="1" i="1" dirty="0">
                <a:solidFill>
                  <a:srgbClr val="2284A9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Continued…</a:t>
            </a:r>
            <a:endParaRPr lang="en-IN" altLang="en-US" sz="1200" b="1" i="1" dirty="0">
              <a:solidFill>
                <a:srgbClr val="2284A9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362" name="Picture 2" descr="http://i.dailymail.co.uk/i/pix/2013/01/08/article-2259075-0A255DE4000005DC-992_634x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715617"/>
            <a:ext cx="3638550" cy="251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MTEhUTExMWFhUXGCEbGBgYGSAfHhsfHyAdIB0dIB4hHiggICAmHx0aITEhJSktLi4uHSAzODMtNygtLisBCgoKDg0OGxAQGy0lICUtLS0tLS0tLS0tLS0tLS0tLS0tLS0tLS0tLS0tLS0tLS0tLS0tLS0tLS0tLS0tLS0tLf/AABEIAKkBKQMBIgACEQEDEQH/xAAcAAACAwEBAQEAAAAAAAAAAAAFBgMEBwIBCAD/xABGEAACAQIEAwUFBQYFAAoDAAABAhEDIQAEEjEFQVEGEyJhcTKBkaGxFCNCwdEHM1Jy4fBDYnOy8RUkNDVTgoOSosIWdLP/xAAZAQADAQEBAAAAAAAAAAAAAAABAgMABAX/xAAkEQACAgIDAAICAwEAAAAAAAAAAQIRAyESMUETUQRhFCIygf/aAAwDAQACEQMRAD8AKq1hbHU4kp0nMgIxI3hTb1x6aNSJKkDzEY9jkvs8vi/o51Hpj0k4tUeGuwkAkDz/AK4npcIqNcAe8/pgPJFemWOT8BwJx6ZwSHBK0SUA9SB+eOBklB01K1NT01X+AwvzRrsb4pfRSAOP0nri5mEyiXNcG8QB/X64iyvFsizqqrVadzG3rBGFeZBWCRX+OO49cEOIZrKIpKrUJOw2E/UYEZPPO1VdIsYsBIPU8zhfnTWhv47vZYJA3gepjEvdNY6bESD5YocYy+vMS9ZVXcMzMYiAQFkncbWGJ6lOmN+IU4WmAVvMC8x5+k4k/wAiV9FV+PH7OOKqygagBYx8sUcsQXBtbovrz/PByjxE91KVFrWEDSgO1pDRHLe+KS54W74U6bGbEgnr+BflM4WWS9jxx8dBfNCKVPb21O0cziPiGXdY0DrM7YrZ7PFUUggosbe0SxgG5iBq/uMT188CsHkBv7773sIwkeSWh5JN7PcpTju5I3bvIHUEifMdMD6ecdGIZiVHQb+W3XE5qL3gdVUBhDdTJubAi/O+On4WmmpWRnCyTp2gAbCWj3+eBUkG0wK3FnkO0zMATETi/S4sJ0l1BtZgx+YUjEGXq04BILjVEPpN+Rny+OOP+j6aywZ2qCwXw3gbb6jIwHIKivQjmOM09nYE3LSrQwm19JgeQxxT4nRVWpyLqTdXCzMrNpicLOb4dmVD1KtJlFpnlJjr5jFapmJY+nl/zjGoeaBWpGnSzEA+EHpc3G2Oa9FnUupC6QfC1iYmRA9wwIyreCmOugfGMfqpHeFQLQbH34mpDOJ+Gfd0ANIKeUaiffb1wRrUjWA7ymBAgBS4mL88CMnXAcEm3iwTqcXAQ1JA020DxSx2vpkWjbFG2xaRBam4coCNiC4IJj+U2xRo1qRYgrUGnmGX3fhGOK/FNUA8yTbz93yxDl9LsSosBfSVubmILC/64bdA0EeKZsIEQAFQOtxy3JwIPFmSSAnSxM36w30xO+V17pXcSNotvbn8fTFWrwlwNIWqNXWm1vUgYZV6B2DcsJrUh0Qf7S3Tzx12lacxWHTSnwCjp5Yv8P4aRmAfQRpI6L0jkcDeKqTmagO5r7eUk9ehGHtMWhgSk3coFIUBiSWMWsJn3R7sdfa2RTJWoWBjSdvX9IwvVeIMGYKDvB88dNxJkXw/i3In4RtibexgtR42AZ0NMzJI+pxbqcbbxCTcRvMfrhYGeDEalHTFiiq3IuTbe6/ljWrMGFyZBswYAA2BPzGNrxgNWo7LyBWywR8TAHznfG/YTJ4GJlNHtdW716eqFBAjYERB9pIG3JsMVLN1WQ6GCwBBVNVomLkL12PTbCpwHNZZ6jf9WAc/4njI1T+O9gJk4PV2WtSDJSdzcDQdIJAYD8Q36E8xOEaoYkXLkZh6feONQlRCnlJJO9zNoxX4/wAUqUXpUg2jUYDSPEegsdpB9+E0V61LNkMGZiSpLuupf8wvfc2wy181U7ruqAprAN3MAcySYZid/jh2tgQRr56ro8TBoBYRpMGD0/MYpUeLd5TUMiyQBI1L8hY4gymdepl+6epCm0IBzabsRItIx5lexxkGnX5k7hgSDeY3g8pxk6RibM8Ky9csUUqEbTIqRquLgaG/iPMbDrgbxUvRpPTDnw2sY5gjl0MbYPV3OTUBpqamgKoNo+PXADifGcvUZi1FmkXXvIB+CzyHPB/s+gKl2S8Oz9WpT0hwCZF45eekcvLHRSpTCs1SdRiAIFj6AH3/AD3wOo8cp0v3dDTMwGdjFrwZB5dcDOI8eqPCNpQAysSTfzj64KhL/hm0HcxnK7MFLFkgwpppFmaPEb7AevvxFkU7wlW0uWlSS6ifDESq2H0xUp5+kUVtfjAMgUSxuTG17SNsWMrxGjZBr1tO4AXY7r7XLlfCu70FBx+ztU6dHcqoA1fez6zaTy6bY6y9bL1KgoVO7YU3ChgxE2EkHneRgctQg9BO4eOQ6/TBDhlZu9XxNc3U7fEYBifi/B0093ljqZiGINQsBDAwCdrA2xXUgO6MJZR7OqL3sSMM4Dd5u0cgCoGwnzPW/nGBHGqWgq1OgrMw8RiP68/dgRyUqYXGyklVGhXoaT/EKs/U4nocUdAaYahSpcpbUx9faHl6YX+IZ2vDQqoTsTSnT8hPvwl5zhld3LNVVmPPY/CIHuwXNMCix+rccWR3vcEiw0z4j1hWQHl8bY6yvHFYyoRSDcHUqyPTVPv9+EHKcMrNVGs2/EVYatI6T5xhx4VmVoP92iMvPvFSSepNyOsTywVUka6Luaz/AHs03YBJu2loM3sQRJn4T549bgdJQTqnr4NP+6ccZ/iqZhlNWmYVwIFSBfc2WYsBJNsGc2+lWdGZPASNpmOuEkh4z2CJSw8R5iFY7bQQI+ePWudIRgSu50Axz9olvlzxQPHswFkVaksQCdU233Pv+Jwep5hmVWckkLMtAi3Ii+FpDvI2LvF8utGWDguXOlfwgFZAJid9W3TAvLcRedMU1JNt4PUz13+WGf7KKjTVWVI8JNR7xe8kCJkEicTZHsmsBmFBw1xp1MB8bkHFdekrp6KvDcp3tHvKkiC0BTyF5kdfPC0+dOqDfne/TymN+WHR6K0aZXvKQprqkczNyqlzcmRz54Tc5QS7E+MtK92QwVeWqYluoBwqnWguPLZBRcAXsSxPzb+nPFyhnTTYEKDbnq8zybTv5TgOMxUNVBsuxJFvUm9umOqlXxHoAb3+vTFVNPQnGg+e0NUCAi/Fh9d8U8xxZi+qFC8wN2uNzgV9pm8QPImPTEFWuIifnhq0AYcvmaD+1RgA/h0n5kiPnjmpRoTNOm4PQnw/7if72wN4edSzY36Ti9lqJZlWwJO4Xlv9BgMyL0tpiVURBAE26SYt7sR0MmSIpBrxcLb4wAOfPEyVkVrkJffSJHw11P8AbiRqiHVUWqrFbamp1IWQQPGyOdyLAr88Ko/sZyIqFMqrO2kiN4v1jz93TG34w5UU0TTdmN7+E+h5Dfz2xuOEyGiZ3m6pPD2ILWMHlMPB92Fk8R0ZMDQ7EswE1NIFhOpQbm+8WkYYq1dfsFYMY8UCeZlSAP764zzPN4VsN2FyT0xkrQQfQqDXTJWiIe2pybno38VsN9RoOYiROkzvPhg232GEClmIjx09x7NOR75+uHcVPFUI/FSUyDcxq5fTBfZi/wALq+HcmDzER+uNDylZT7LqRJHhFgeYPKR85xmnDKkqd98aRkqwZVhiYibR+EGNr+uEn0ZCX+1TMd2tBzMa3BPqEI+YwBXhyBdYrUFEG+pJ/wAosSZ8o92NC7UZBK1Iq66hckc40iYNumF7gfY/h5Ll+9QdDUhCPXc+84yy8dGcL2KWUNKooapXWnG4AYkxu0BDHx2xSzWUpzK1nqc/u6DtbqbqMa3nOCZLKUe9o5ek8ECSS1m3vecR5DtJTDIpptTpndphZmABpUDfrh1ldC8TMqdWi1MBjmnVdgtOOZGwJ0kX3bniYCmhVkpuoIkFnAbpMX898bRXbL1kOopUQ7gqGB9bYVOL8FyAQsKVFEUwXkoATG4VgBuN+uCp7M0JLZomTrceqBht5Rg72V1VqmoMh0XJgg+kdcBeIcCemj1aTJUoq3h7ttRjqQsgAc79Md8H7Qvl6ZrLRar3jCmALiZvJHs+U7nGn/nRo9jTxfjLLXdVK2A6TBi9xtaxwNznEKjlFLV2khfu7x5ny6nENfMa6gzD0hqbTYrIBUCB1JBv64MU85QrKVCaWNyBI2t7SifecJGKoLYm8Wz1XKg1Kgq0yWKoHka4m/8ALb54E5btNUJ8Whhz1ATeJ2/PGg8Q4DlOIBdfeTTEeFwAPzJMbn5YSc72Qoo85aqwYHarGkD0jV03wsoWrNZ3Wz9IyFgNsCt52lbxyvz2x+p1GOvTBvzFoty6Tiy3ZIIwd8wrSJinGmYIvBmZM4pZjIurGKnPl4SRv54fH+zOwm8WmRzuD/cYZ+IMBRqezameRP4W/v44WuFZTWpYsgI8KqaoEn+K82HQXPlhiWi1RDTNQhdB1uAAIM+IEfkTtjT8NEV6WX1RAG4Ox5L/AGMMC5qF0hPwxM/8454V2fqVQxl1SPuyZV2H8RQzpnlqM+QwE4kauXOk1JIYDUw33O5BvEW5RifB+FFKK7R7xmhUdTovpiBszeEDeY3mw8umBtXi/dqtOqr2F1JIXrIGx3w4cLyYrMqkhTEmL8r/AD+mFrtuwStSo0mLEDU+s2MkQIHIDf1wXyqmZuPcQRU42xaRpZDPgiDH9+mCNHM0HXYi8Rff0H6YM8WXL1KVJEo0VCE6xQOkgkxOkCWA2vJwNznZlACUNRoGwYEzO0aRyvM8sD42ZZGuyYcPXSYSekkgn9MLWdrOreAOjKbhoO/Q7f8AODD9nqq+zWYATy6fyud/TBDJcBUU2etUWpVJsvikKBvfr0PIYDi1tjuSnpAPug4noL6ZPyGCnCq9JqRVgkDeQLjz5yP0xxS4oFbRAsYkY/cVogAVWpFZmKhEAwJ9W6evPAcpUB8V0eVcqivppkdYg29SPzwKzHEQDFJzaPH6i4uZ6iccivmFvqdUO3ewJ9xifd8cW8tw7LEy5Ln+NWM7nYbC0Wg7b4bk2qZNK+hl7PPRqIHFQOYAP4TbqJvv6YKvkmqRTUTS3Yairbz4TfAij2cyenwUQ2rZpJb1F7H0GKWTyKUXZlrVGgHwNFvURfe0gYpGSqgSg0S5llDkAkRMDy2v/wA42/GDVXaCeRBi39+eN5wJGRhXG8yYVZ8NyANpgf8AGF7N1/Dv+LkOo/pjrjfGkkBg6sDGllIPz92Aue4jFh4wbiJHuuMVVcRX2Riq02NUweULz5YK5njbTCk6tEG0GPO3nhe71mbSEMk7TPOcSqzFtJlf8rW+XLEcnYUOXBeIMSBEzu3L5WB8sa/wl5pUz4vYXew25dR/TGJcHqMijw78xb8rwfrh54P2jrqxpFUIRRp9oxpgdRMyTsNsJyXEeMWxk7W8UOXpBgB4nCGTFiGNj18OBWYzZo02K6Khi1MXPlsPDaCRjzNcQasumqAyyD4bG231OIctXZav3NKlUQD/ABRMHoCDb4YCUZ+bGlGUBOzvad5IShSS8sIYn0LEzvHTFvgdBs7rY0oFOPGGNzMhYET18h64ceMUjmlCvQylIso1OylmU84hYjaDq+mLOTyS5SiEp1RvYaQFE7mBLecycPQtoV+McY+zZMuqHvVLL4rhSYgkTDAgyD9cIWW404o1FDSHChl5GGBHly33xrXaFqT5V1DUSxUtKkNCiCxi2+1+u/XNODBTqIWkpuyFhAtMgne42HzwjdMD2GuzHaI0ENOmFhm1HVdp0gRygW5jfBFeKKodiIUjUwUBQx89MT+vxwr5/hWYZu8FMET4SpA2NhuNhb3YpcVpuFbUGpmASDzFhh5bVthTUekPGR7QfelVAL6AfZB0g8gLgWubWGJu/DuGZlk7Ejb9b2j3Yz2lxTS+pZWwE7Soi20yZAODeSqVqyCpRZP5WtsfaB6HpiMFuhvk/Q4Us4oaADpm/It0kjYeQwH45UoF9ThlY80JBE2vy9++L3DaTG1RqTMPEyCfpzG2A3EwftFXRRpVPFZRUBZfIpI+AHTF1CnpgeS1tHSikXIXNkLJIhC0x1AuvLcdYwK7SulOiKn2kPVJhVU+GJG8r4rA745z2brQUcNSU2KhNIPl/ZwJbLADw646lgR8IP1w3J+k6O6HaHM/Z2CuQSw06FCAAC5hQBNt8Fcl2iztSkUrtyBRjTAZt5INh7wJvgXkkzMaaahx0Agfp88X8xkKiJqqKg6jWJ/r7icTHpUaP2C4wO4ArVXdtUT4mYgBb8yBJ3wc4xWyK0mq16hgMCFYsknZVAIBMzvzM9LY3wjMKSX7/ugsGecmdo9MR8U7QCvpXMJUqU6fs+IjVdoZoBBMEjlAw+hRizXaBqFTVl23EnUqlYOwEXt64EtSqZ2sFK/e1CDrv4QLkxMaQB8sRZHtBlKbLooSOeth4f5RH6HD52f4pki7VEzFHvGXQveNpIFzHiAm8TGGbQEBU7KihmEY1V7thKuKR1EHyU3P9MOOVyHDiv3mYJv+Kad+VoB+eK3aSqRoIrqqmYQFfEL3AgmAt7EbYXMq2lQO/NaaghjygTHyn34aEbSBJ0PVXs1l6qxSzJE7EMjQcUM52ArPY5pSsyD3cMOsEMcIdQZkuxZaTprJXSbgD2d+e04v8N4pmQniNSi4cLAqGIkGYmI3wfjb9ByouU/2bZunWNUFHh9SANtBkEyBJ8ojBCvwXOs01qOqJIbSpYEwLESdhivR7a11LDv2JWZ1op2MbgThj4J2uGaQimTUqIYqaV0opIYi5MnYC3NhhHFoZMz7iXZGsXBYhQVbQJ0sSNlg+dvhhfr8LZQfFJHILf540rtuz608JICXbSTBJ5HbkMIPEu0aKDAWo52LDYjnIg4EmgoH8J4uaRKPri5ZdTCR0gbjnGxxcTtLrBUUSgiAIiJN+Xljrsxm+8zFLWyAOQrMyghZEfi5SdpvbGmZvsTTamTTpUHeLEFqYJ6nQDHuwsXCXYbkKHAaGTqUR9pzD06jk6FUWABtyMk72jG3zjJv/wAMrirqbL0yqr4CtS4PQCxj1xrM40nYEjD6lekaUMq1Z9rVdV8h58pthfzvC8tZ6WXYybqtQwDuT4tVrRE74O8R/Z5marClRr02pJGok6YPPUokk39MBeM5OtkCtJipLAlXUyGANzBFidvTEGpxaG5cme//AItVcFqD6GB1BXIJO0BnAAEfDbniLP8AZuuyazlDqJ9qm4a83kKTYiItO+C/Dc8W3lWIt/DAjpa8k+7yGC9PiIQaEYF/xwRPoee3LzxufpT40IuSz1QvVZ5WHIWVOldMQsxYjTtGDHZ7iymm9RmvF3idR1EAAWvJjbBjL5hqjlkIDGxYNG28meXTHfGqdHNMoq945UaVZW0Re5VY0/Ef0fkqA1JdC/m+MpUY6GqOB7V4A2iF6/rj2t2gdIalNPw3VTYgCx0m0n44l4t2JSmoNDNSQxZhUAUAED8SkiQRvAwt5LKu7HVcX8Vo33NpAN7x6xgc3HaEcZM0TsV2hq5lyHKaFUksRDTyIURqE7wPfgzUpUUpvqZTSdiJZzewNmJsTM2+eM8BrIAUpkrI1MFsAd5JAHOD6/E/wbtTlFy9Wk2XQVKIEMw1AuwC6lkmDC+Vx54fm5b8FqiTLcYptroUtGmlYMGB1B5Jlh6ERyA88JfF6C04am+ulrIAVgVUwCRa87/D43uIUwaQdToXUC5XUWY7jxc7yIP5Yr8MNNkdNGlCSdRJJDGfgCY5wIwnyRaswQyWb1KCpIAYx6Tv5Hfbni7x/INmaSPRpqCCVYapYjfdt7nb9MT8KyeX1CnrFgIWQD5T5Hr54BcerihmXVWq07C6neQN1MfXDxx0ZshXsqxCtWKUBzGqTF4tJBO0+g5zjmu4og06ZquukTVUEARJMAAwOs74ipZpzdWWof8A2v8A/IQfdOCvD+H06id69VoFiGm3lJt8MFxrswO4bnFHipZh9YFpANwZtBHpti/xvJZZqiNV7wPV8WtV1LJjf+G/S2JRnctSM0qephs0f/Y3HuxT4xnsxmdMkIq3Bgc+rG5wVOzUXKvCsxTbRSzsNEimzbj+RpU45qZ7M5YaszlcvVXbUaekk7i6GOU7csLWaWoY1FKsbG9vQkR8DiXL5hmXuSjkMwIEsQCA21yBM/IYNmD44zSreOa2XO0IQ628vCcQ1OFCoSVrU6h/zEo3wa3zwf4FkUpUFo11XVLECppJMmbfHFTPjK02VaiPRZ1k6DqX8Qjn57DmMAwDrcFrJ4jTYDrpDr8RbHWW4W9VWY1QY2QbnyC2A9cFcvkRAOWzagja5RjYbwd/did24mGU6aNeOVRabknlBMN054zoxQ4P2JqVydQcKOWkSffMD1OGbLcByGTnUVNVV1FEHeVI+i/AYvjJZ2sk57MJlUJBWnRMMQoJZTBlttpO22Ouy1PLCvVTJ5RwQGnNVV8LVJkBfKb2jbbE7sYD9pc4oKClk3DAElmvIgaYMwNUncXwtcTzmYpU0qrl9NPUZETpYACWZZABDW22w8dqQxzIDROhATPOL+gnH7gFVqdQqbqx0tBBg8iY87H18sOssoqiiwwkrvZl3Ca1G7Cq6MZJMWvubeuD+V4vTXQjVtZ1TqM3EEC/rbDn2p7MZLu2r1aBSbF6Q0k877Ly3bGVZqjS3QuIB0bERfTJF5I5+eLQy2iM8dPsbn4i8MGCGIjnMnnfp88WuHdqnytIU6lAU9cuqrCyhMBiRJmQYkDlhG4ElUkLplXBg+nTzBw9dtuF0kyihjqrUl0q62tIJDLJ+JviMpyemaMSPtf28eqaSUKhFOCzJBU6tgCwNxztb5YQeI5tqtRmqadTG8f30HpbFF8xExY9cRU3JMm+E4u7CF8lU0nfbY9eUA3+mCXD+NMs+IodW4MfnhfytKpVbQgJte8AeZJsMEc3wmoFhXFQ/iiwtyExPO48saON3ozY0ZXtfnFaUzLlPMzBjzmfhj6GjHx3mMpUUHwMLdDj7FxSUeOgJ2L1JDG249MVs1wmhWEZmlTaDCyJ384sT0xaFWwsPr9cL3E+0+Vy1Q97XZ2JgoDqFO++lRCx8cB5LNxoDdo+zNGkKYyv3Y1PqDFmDWAAkklYtty5YGVMhmmpIqZSodEsaildLbj2ib2PO/lg52qydXOU0fJRVanUbY8mVZHkZHPBns7lM2lCmtddETKllJHiMWHkQbYjwTdstzpUjH8yXoStRWpnUWEixnow8JI3seWLx4i4SmaZGsrMxKnTy3sTvjYs3wmnVBWompTvyn164h4d2WylFi1PL01J5xPw1SB6ADFHFLoTm32Y9kKGazJelTYknSxgamHMCbQbA3MbX3xWzPA3ywiuWWVJJbUJBHs9JDTaeZON/Wio2GAHavsmudXS9aoqi4URpkbGOvvwONgbMiy3G1VO6dVakx1GkxMEwRJgg2FtxiKvVy7VCVpCmjpp0UyQJF9UkkzcDDfQ/ZA4JP2tSTt90fdPjwq8e4RTytUUTXWo4F4psoXrdjfY/DfC1KO0xT3JUQD4U1CAADeNgTteQCL9fdiatwquUhIEAQohZgmFFzG/M9cXuzRDUtSnZufSBg0HwaXY1C5X4I9Du8y+j7ttB0tM2YLA5X2JxzxJEca6i6ixAn8VyAL72/LDDT4nTJjUJF/yt8SMCBVRwTqvPP8Av64rglHabJzXVC6hoqQ9KrpZTADpI3J6deYBxfzfFsxVTS2l05mlB95G/wBMRZjg6AeJyASApHU2A85xTfgdRDKkNa0GD/fvxaUL7QEzjWp5+42PzsME6HAqrJrbwoBOpySY8hc4FCrUAPejVHKos/8Aysfnhm4Vn40a2qLTgErZwBEmJhhaY8WIyil0OmBqHD2qMFUgk8jY/O2D2R7Ahj3lV2gbw2lPezflGDuR43TYp3NKNX4qsM8Q2yjwi45zi7R4DmsyKvfsQreyXNgJOyxa0csTbGK1ChlqaBUHfCYhCNPnLOZPuGFvtN2iq03RVpUhTAhlKReT/EdREDe4scONerlMnSLIjZxwT4U0kA89zA+Zxnv7UOKPWzkWVUpIFA85a/UgsRtjJgZDT4plak95ljTPWmYHw2wV4LmcvTqK6ZioQtzTM7elhIOEzI53u5kAzG4B2Pn78dPm5PhsOgwVLwBr+Sq5NWU95VzmYIkM4/yuYiALgMsX3GLOUqZ/VWrZkpRyy03WlTBCEGLMd4taSbTtjNeDcZZCGQaWSGW1zJ+YMbeeG2pwXNV+8r5uvpoujQztZFaCAqQBMWwowrDirFXP442YzfnJsPPFbJdoalySSzHUbiZE784nAzMU6jVXZZiTDezI2B94AxJkuFu/3hmSzCFtcbkn1OJ8KTANVDPVqxXvajMInxS+kXuBqF/eOWIuL8IoUFfRRdzZVZyzXMy38MgR6W9cU+H8NzWpSFYLN2kRa/vxY7SGrXZUFGvGr8OnxNy8JRjbyOHxJrsz6K1TO0G+57p1NIaS2kSL3IvvN7kYXu0NJaT6UrvVETJ2E+eo392O+0JqLUYlKiat9Uz53IFiduWBVSsxEG8jly53xVt2Ai8TWF4xcThdSAwgg9DtP9n4YjoLpaQ3xH5jBbKQ1Kq7VlUqPBTHtO07CbAfE72wsuS6Mc0q1SiQiKHUeIqQL73mJm289OuG3LZKp3K1HomWAnT1PlqJHvwvcO4e1VVqO8AzIJjSJj0i03wUy/HgtRaGRois/sh2JMny5x5yBiuO0nyA0G8jwUH25Fp0gzEWuRYX5Y3PGWdnuxopDvc0+vMNLaUMKs7wN2iYk9fTGpY068Mj5/492ozuZmmAaabaKYN/5n39Rb0wHocIeRrAUTccyPpg/wBplfv6bAk65MzaRsSJ9Z62x7VFJBJfVeIFjJ9b/wDxxNZYxlT0FpsLdn+0dLKQXoAk2NRD47+puPQjD3wfjuWzAmjVUnmps3vBvjJO0mX0gBG1rq1B6TDUq7AEGJN73job4Cdnw61DLN1llgmzDnsZYH3YpxU+gXXZu3HO0NDKAGsWBOwCkz7/AGR7zhdo9rc3miRk8odPKo9x+Sj4nALs32izmhaFcCprfuwHAII0Eg+dwRyw2rw/MVVAqVtKQIRNo9BA+M4Hx09m5FfLcRrZaamdz1EKLtTChtP/AJhGn3yMV37eNWOnIZSrX6Ow00/WTA+BwZy/BMuvhKh2ifHfbnG2+CTuqi8AbdBhuMUC2LlbK5qrSc5qroBpkaKZgBiIkxAIEzfGR9p6btn9OpVPdLBYhYAkc/LGw8ariolUiWWnTYFADJZlt8Aelr9MZNmcylWoxqKhLKFWR4gRbSW8r+WJ5ZpKgpF3J5wZVSjnUZkkDyHLl/XHPFOIVHCaRoRiDqbbrcb+XnbFyh2Tq1suPsioXFQq71GIBWAwJuZPiA8K7csXuHfsxrVFAzeZVVF4pglm9WawFyNjiKhKuw2Ly5ZHfUH8UQ2qwIMEEC+8DyM4i+w6SZQjxE6jtB5zE33jr64L579nuay51Un+0UheNnU8jpNmgefuwOo5z/DdYN5QgrpA3mfpiLUsbMQcPyyIp1E6C6hZBHiB8MepjBLMUi2mDGlgx8wNxgWEp06pAl0Ygot4UiI3N4tHO3pi5mcwCQNRGkhiOZEwQcd+PKnHYjWzuu7d4qlZpsLkiRN/cOW+DHDu7bMJRqUlIDKmoSpAsJEGLDywH+1OXUBZpsLnob2+mDnDqkZ2mrCy1F25i35YpKmZDf2f4lk+8FPKUjBjVUKkdYuw1E+sYs5mhmGTO9+0U2VhSn2QtxJAE/G5xR4H2oGZrJTpZdqVL2pYQfIECwPkZOEnt3x/MHOV6DM3do3hQNaBBBgbm/P8scb0UCuazDUaRGTCu5Y6nqqLfyofDM/xE+mFD9oUvnC76tRpJBIItp5eUztbfBPhXaatRpOaKU3qEEh3BbSegWY+WAPH+P5mpXPeuWLKPaAta8WsPIY0XaNZUy5XSRoFvFB2MeuBdZWiIi+wjn5/1wbyMEqCI/v49MF6fDaX4Y+v1vgRlsAr8MIHieZ2sen16RhtzfEzVBasS2lIpC8KYtCjwrA8sLXFs1TRoQgm5ssQeV/jbA1M+4YNJPl0/TBackFOg5neMs9Qv3JAMDxEwIneP1w1cBz2TdkpIxqVSPCpQgTztEH43wt8BVG8VYwALCZ1AQYjmTth34rlqlLu6lCm/d04LHQPFeZJGy8gNz1MjBhT0G32EuKZY0kVqraGcwoI8uZnw+n0xV4hxFhTFLKpOseOoGBYGbgBo1DyHzwRy/7QaVVO7rUtEi4Uj3jSf1wD45mcmqg5aoO8JuoBU6ecxbfocXjjTW+ycpuyCvwxaqUu9mmFF0UhQxiBqi1r7YVe09ehTp9zQrFzMMFghRzuAATMCPji7xKg1ZdKvoJ3Map8pkEYWM1wKvTnwFgPxKJt6C49+N8e9hv6BmPJx2VIsRB88cHDGOkrMNiR6HBrg/a7NZZgadQWEQyKw+Yn4HAPH4YBjVex3aGpnc0atRPvBT0MyyE5kCCxudJONyxh3YXh70slrYAByak7GdKlAbyfDNgLScbjhZhRgmdFSqqKjJ5aYUuOrzILA7RAN7Wwu5xKwgNr1KYaVNuQBMQJjmZvgFmc/VWqtQGCptHSdvnghxDjj6nSqoaD4eWkG4vF4853PXEp4ot2g39hLPZvuCVVRpsDq2626WOAWa4qXJZfA34QPLphx4B2T+3JTpVMzTpMYaDJZgAR4BIU8uZPlhoX9m2SppppzXqhgCzsD6jSISxjzGDiXED2JvYjtK/eqKwkB1hgI3YC/L4Y0Htb2hbLUaRRwGaAosZIF5HS63n64tcL4BwylVSnXen9oPs03dRcR7InF/j37Oclmm1OrqQZ8Dafdtz5ne2Kzd6sCVGV1e3Wapgyx7xSY1AEX+cRsNsCs/26zdY3qaBcxHoYE39OeF3PV17xwoJXWwXVBsCQskbmOYtipUqzHliEYugjNmO1margo1RijsfuxCqZAF4uRA2neT1wQyWWVVmbmAIElSRtG5EgXFrHClkQRLfPngxwSm3eMCjliDpAaI0gkzzmxgdeW2EmFX4O3BeO52hmKeVplKisdKCqhUTF/EPEsX3n0vjQOMcUTLU1qV2VFJC6j7IYiYmBAsbmNsInZ6Hr5adWulWWfHNyCLzuI2YTynDD+1e+SAtaqpPlIb9cWxy5RQGFaec1gVEZWU7MDKsN7RN8Z12vyWYq1zUNJdNvEss0AbEm4vewAvhV4fVekxNF2pk7hDAPqvsn4Y1TshUr5rKd4zKXWoyRESAAQQbjn6YacbRhH4Rla1Z9NJEM+3qgWFiSTJ36YOcR7ItpBV1UgQenuk/PDL3ZpPrKlHIiY3HSdjiwudWwZD6rf3kYSOKC7M7MuNLM0ULikxTkInaZNrjnvgzwbj1Jq1Fqi6CtRdR3EC52v+uHLj+YFPLvVUa7eGOZNhfbfGV0M8GInxu9h/ESdtIAmR1wzkopVsCVs0t+3SvUWllqBVJnvHEbAxCD0/F8MZFxCvUSvULqQxYkj1Y8zvPXDictmMpRbNPlqZUWUuCrqdriYPOxGE7NVHrE1GlyxJnnF58gL7Yk0My5kKwDBoJvOkW9b3gWxJx/NTU+93MMoW6g2vPPY4k4ZVRVJYhRpPiblI5GJ93O/TADilaWWoFKySQYgHYyBYAbGw54SMWzaoYOF16IQGsraU6EBnv1IIA9d+WG/KjKFNQ1oHBCDUGY7yWEeEQLST7sIPDMz4QajWYaRBWeQMhmAgiBN7CLRgnVz7pTlSNCHTqAGpeiwOQNwbje/Isr+jC3nOHVA72AOrby5H+WIM4o6Ctiu8gfqPf0wWpZhqpnSALyfdz8hiP7Nu7oxCiN4Avubzc8vPlhoyfoDvgdfTBa+gagOUzzJtthryv7Rc6jjQwIiCHVWXyuPFsefTCZmHeAWiDsBsPdy+uCPZttNXWUR9Knw1EDLeN1P1w3BdmH5/2gK6AZ7JZdwRBIMMTG6iCRJ85wgcR4ijVnejTWkjGyAkwP5mM+eLPa90+0uFpJTC+GEHvm8nnG/LFHg/DmzNVaSFQWO7EAAczf6C+KxVLQBo4P27p0qYpVcosc2QyT5kNP1wUPHOG1SHUlKkQJlYvsblfhhf4p2BzCGabpVHT2W+dvnhXzGWZCVddLLYg8j9MHtmH3idaiVBZUqCdOwPKd8BP+i8rVkqhWP4WMfPFns/lKNfKpTVIqBmLvqgyNt7QFj54gNF6GrVLA8wNvUYyMwJXyNKnc1AZFlYQw+B+ox3kKdGq+l10oGlmAJbTt1gC4jFfj1TvGDrBEATiDhzkkodRDEatO+kGTfpb054lO7YTb8zmaS0tbgimoIVJFxyEjygW+IxqGMvodkcrnMnSCVXp1e6ADK3iFhZ0mDHpNsafOGk7Mj5O4zwytlniosq3sMLq3owsfTfqBilVploBBUm41CPrjQezueqH7pULk/wCHGoMPT8xceWDVfhlCqGTSajgw1DWhZbfhJs7D/wAMlW8ycO0BCJw3iQX7OWOnu2AJP8IIvb34c+2XajTkTodmeq0KwJOlYEmfiPecV8pwXLrJWkjrqguJD0z/AAsH/dkdGA9cfuM5dqCmXR1gkpWYLA8hfV5aZwjYyQg8OqK7F6i6tI1EyY3gk8+fPDLR7V1VolO/q90wgiSLCbBugsIB53wJ4dxnL0c0KqroBUq0KQAD5EsTcC9vTDnTGWzFA0wEakZICx4Sbkr/AAtN7YHx8nYedaMhruCxIAUE2A5eWP1FJO8ecYYO0PZOpROqkGq0z0EsvqB9R8sAK1J0YqwKtzBsfeMamhS8qqkeMNM3jbpi5k9XtI0m8nf3xuMDkyrBVYnwsJncWifT64JcCnUHkIDVXneCwBj/AN0z5YTin2FOhl7J5gtnsrH4agE9QFaJ+GHz9pLE5Mg/xrtivluzFKnVy1amS5Vi7VJCkgjw2CaW3I5HbxGIwa4tl++TRqZIMgrBv5gghhfYj0jFYxqgNmMqlpB/L/g41H9kx/6pUE7V28/wUz+eBVfsSzBmZVoqqljXUxTIW51U28QP8pi2K/ZbtJl8jlKzPXpPrqTTCSxbwIB4bFRIvqjBYDRs/wAQppaoyieTbG+3y3wO/wCksrSbQCl/bWVJhtpnabiMY8/HXzFYVXqAMT1lfQA8jtHzwWyHZls7VpLBVZBZvwlQZMxG9lkXkjEXJ3Q9I0+t2cy7mEFRFsWRWIpsDPIz0/DGKmb4RQyFA1MtSRKpamneEamhnVSJN7A2/PBB+K08ugpkAFfCqIZEDa/L33wDz3FqtcHZKfy953J8hbDtgSLPb1qFWicuz3Jvpgke/YYy3idOllF7st95ELaWAPURG3lh27xF9kaj/E35Dl6nECK9XWE0PVRS2lnAkDnJ8vd54CMxIza5jNFGcSY00wV0pTA9pysTeCR168gFzmVCUkdWlajMF81W0nlJsY5Ww+5btHlHWqzUESoRpBDswYCAQSTp0xJsMJPFa9atrqPJVXIkCEBYiy8otsNhjN7oBNmOJ0vsqKtNTUICszGWUrDSggABpgzJ3jAs1dcxa3Kwnz6n64nyue0CpRamBrhSwWai6eYm0GJNr9Rg1luH06xd6dRERKahNVvFBlj/AJrTN4LgXjCvXYUrBPC2Ksx3BENy57T8MNVDPolJg4UevgiRB0MsqT/NM7dMLmXyQ0pqlCCZYeIGbiRv025YL5Gi7rVbwGhH3tIuBp5FlmI5eHz26Tq2O4SXaIM+9Jk1SJvGoTP/AJlEAmTuAMRZSo3eatMCBMc4kn8vpgTnOEgMRSqhlmwa3z2PyxE1atSILKV8+R99wcO4OhLCvEAcw71tQEksw8p5Yo1qL0ipW5I5TN+nrjijxaZDrIbcp4W/TDV2WyuWepTqVFd6ZOkAkqALywiNRmOcDxeUNFuzVZD2e7R5mjVVXFQgXKMOQBPPlOm/rhfzxqO7O0lmJYneSTJ2w0cTy6Uy1Oi7FAxEO2owIi/TyAHW5vixwLgneeOoB3YkAT7REWPMDrz+uM8tPR0R/HuNtix2Zz3d1HVjCESTfwkGx8t4+GGSvxuk7ASJAAMbGOfvv9MHs7wulWBFRRtFrbbR0Ajlhaz/AGKIvl6pB6G/uB3HxOElNvp0I8Ml0DeK1MuyHSoDNcGIn+/PFLs0gWqzmRpED37gjePTAbM60dldpKkzc788E8lXbSQp2BMTB9cZ8km7JDqO0VNGk02sJGlgYI2seXlqnzx9Axj5F4xmQVgg6wDPi5ecb8+ePrvDRba2YVsnl6dJAlJFReiiJ9Y3984VeMdjV1GrlT3bkklPwsd7dCT7vTDagEdTGK+f4hTooXqsEUe87gWAubkbDHVF8dk3szXMtmswdK06hroNDMoglbgpUcxKibBzblgh2fy9HN0jTzV1AJCOsaYsWSobqRz0xvfFDtFxps5XNPLOy0LKxXV42gkk+EbLaJuBvbC7xLVTikHBgGWBJBmQV0kTeAYxLJlfi0FIEca4ei1HWijwrEDUQdQBiVjrviCjksxSmpTJUgSdLXA8xzH6jBujVAfUVAJJi/l1PKL8gT02x5WgOGFTUIIIBACjSJIvMA453mlYwQ4NxeuQO9FMiLMrQTz9k/W2C/3NYjvER2W4DAEr0sbjCtXywlzY6kESCRaSNJmeQtgZU4ZD09NRkZhZmmCbbML3vy5DDQzN/wCgUOnEezFN1LUG7t7nSboSdzG6n0keQwvDhj0v3lRJUSIk7EEKPh0xHwztdVpHTVAqAGJFj+h+WPM9FdjWoV9QAOqlUsyjnp6/3fFHGL2Y1zgP3dFFKmCL6YImeg3/AJhOD9I0U3gv/DNh0t/zjKKHawUUcKe7dG9hoh7TIBmesxiovHK1fMJ3bO7uAYUfARERNr9bxhJScdIavWbXUotWEOBoO6kSCOkbRjJf2n5fLkrl6OmnTpEu2lR4ngg+++98aXnuO90gU+2FAJ84vA9ee2MxzvZoZiqW1VCDfTafj0/ucPFpWF2yp2E4BlZ+0Vzr0HwrNiREWHTz6Yeq/F6tWRTAReZFvi35DALK8PpZdQoOqPwg297c/diV6rVN4Cjlsq/l8b4DdsyVHetF2HeN1Ps/Dc4irVGa7H9Pd/TFU8VoU4lxJ5n2R+vLfrtgHnuP1Hdaa6DqcQ0wBt5bbi+84RyraM2GOIZ9aIDPZSCZ8h9cIfHO0IeoWoB0ldLMWMsPITCjfbecOf2RKtGo2ZZe5UFVJM+LcmwmQQAI6e/CFxbgxotLahTaCjadwesxGDHJYCzwXMqktUA0RF9p6ybeWm/pghnM59pCJRp6VDg943gT0+PPfC2yrIHjY7C4jyjfDfwrTSlnphqseFSxfR5sQYHLwiPPphJ/YYxcnSDOcylJQ7tBDzGoSWBOyj+H4eZnAerWkaRZRy3nzJ5nE1SlUqEs5ueZufIQLDyExjz7Go38XmdvWNrYmk12zux4lHfpQ71QNRkqBJKiYHPy+eNFyGRpU1KIBpIux3eLgmOfMAWHzwngWI5eQ5dfU9McZbO5mjCo4qIIAp1eUbBWF7edhhkxpJjjmcmCvdmGp2PdsPCefKD774A8T7OpJNEGjP4ZLofq3ntGJB2tpnLy6lGDMjA3ANrT5iLwMCst2iqCHYt92bgoRaObbC+C5uL0c05Q9WyXhfYdarO9RVanTN+4ks3T7tb3PkD6b4j47lqhr91UAoaFAWiG9lTcTpPiN73AFhAjDVwHP0mVMzmEZEB2Uy4iTqIswXqVB3GNDyuZyWdWUajXA5WMeqm494xRNyJ3GL1swpsoigljIG94H6c+c8sS9l+JxWMropVm0qNhrHsmOWoW9QuNL7S9kckqlmY0CBIKGZ/9M/CFIxk/aGgyfdUCKib6whSDM+zyIN7TgrFKuh3mi39D5q+ZxT4pn0oUzUbYbXAnpucAuFcaqQFrhYCj7xWsTzDSIDbTNr4o9oav2o6leBTFqYix5lm5kjY7W67xKSzqtAmrrqVCWUAFiRBHMyecnrecfkARSAyyLyy/1tgZTzNQwBLSbagN/I7Y5rUjpAZSSOcyB5eV8Fq+zkZ7xTTfV4QZIgfXmYv03x9g4+PXoRAdQZ/Fcb38jj7CxSJhXbM2sALYzf8AaQabPC6nzBQagGsiLJuNwTfmLA40HljF+Nf94531f/8AliopXq8bcL3FGmFSAfDdzPPXFmPOBJ6447hIGlhqAvrYTqnYD8UQNvPpgLw72j7sXP8ABqf30xIJb+2UomkrBhfW5ktzMCNIX3G/PA3LOu1rghokb7XNvKI5Yhpfg9PyxDT3PqMK12YPLTk0lVjKCZmTpJAtE7RHvGL2aylcuDS8UKJuLEgXmNtt98WOG+x/6X/2bBPhH7xP9Cn/ALWxNxqVBKVHJa1IqqhufDAsebD9OWBvFuzmWUB6WY0n/wANxJkDkwgeV8GM7+89/wCmJOK/uz6Y6IqkqCyjlqVWolMqtOshAVlexG03abcpG8WA5ueRanl6arlqK0X0jWwu0xeCeW9z8sCuGfust/oj/bgk+5xw5vy5RdIpHGj3uAJaqxZj+EXJ9WNhjypWdhoUaR/Cv5nc4jr7j+X88Wcvz9MS/lzsfgio1IL7XiPQbD1PP0HxwP49rNEmQoGwkr66Y+fXBvtd/wBnH+h+b4TMz/2Sl/on/e2O/l/WyMuxdTOOxNOrBQ2ki4g8jyxPVQCq341pkSy7RsomRPK/oPPHibH+U/7sQv8Av1/1KX1wt3QA/wAZmgqAKFWbC7CTeTA0x5TtjjjlSvUyhcOtUARUAB2kgMoNxH8Qgcr7YvP/ANnqeo+j4Bp/2Nvd9TiUTMUlzBAFhIMhohhHmMNHBc8z09TAe0Y0iOnuPPcYVKu5/vlhg4F+6HqcdkYpti8nHaGSjmAbbxYjY+l999592JDUBnkfP5HAdtz6fpgg/wDhYTJjS6OrDnbdMm0x+nPz9+In6/H0/vnian7K+pxC/P8AlH54gdYCzufcd4qjStWJLf5ZuByBFj1tihl84wJQksrCCDsdvz8xti9xz98P5T9cCsj+8XD+M4MiuTNApcFqHSCyhh7LAgMDyEmZEA3INtXniHg3Z7N1Stal3TEEHvqTnUvWQsGRfeZjHnaD983/AOun+84s/so/70P+kfyw2H1AyJJ0ifOcB4lnK4IrsCo0qHJm3MgmBJFxy89zV7TcMfI00FVg9dplQLAcjY7nfb+u2/44/wBI/VcZB+2T98P5H+uL/JJKkS4pszYcRaSAgPMggn1mOVsXspUQvqUojRP4t42tbeD64o8G9t/9JvyxHk/3n9+WINaMMPFWerR8TLOokk3aQYuAPgB/XAKoawZQGWTzn5G0/HDbxX91/wCb8kwl1Nj/ADn64SL7GkqJa9bWjd4yyOgNvhbH1/j4xzXtP7/pj7OxZK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data:image/jpeg;base64,/9j/4AAQSkZJRgABAQAAAQABAAD/2wCEAAkGBxMTEhUTExMWFhUXGCEbGBgYGSAfHhsfHyAdIB0dIB4hHiggICAmHx0aITEhJSktLi4uHSAzODMtNygtLisBCgoKDg0OGxAQGy0lICUtLS0tLS0tLS0tLS0tLS0tLS0tLS0tLS0tLS0tLS0tLS0tLS0tLS0tLS0tLS0tLS0tLf/AABEIAKkBKQMBIgACEQEDEQH/xAAcAAACAwEBAQEAAAAAAAAAAAAFBgMEBwIBCAD/xABGEAACAQIEAwUFBQYFAAoDAAABAhEDIQAEEjEFQVEGEyJhcTKBkaGxFCNCwdEHM1Jy4fBDYnOy8RUkNDVTgoOSosIWdLP/xAAZAQADAQEBAAAAAAAAAAAAAAABAgMABAX/xAAkEQACAgIDAAICAwEAAAAAAAAAAQIRAyESMUETUQRhFCIygf/aAAwDAQACEQMRAD8AKq1hbHU4kp0nMgIxI3hTb1x6aNSJKkDzEY9jkvs8vi/o51Hpj0k4tUeGuwkAkDz/AK4npcIqNcAe8/pgPJFemWOT8BwJx6ZwSHBK0SUA9SB+eOBklB01K1NT01X+AwvzRrsb4pfRSAOP0nri5mEyiXNcG8QB/X64iyvFsizqqrVadzG3rBGFeZBWCRX+OO49cEOIZrKIpKrUJOw2E/UYEZPPO1VdIsYsBIPU8zhfnTWhv47vZYJA3gepjEvdNY6bESD5YocYy+vMS9ZVXcMzMYiAQFkncbWGJ6lOmN+IU4WmAVvMC8x5+k4k/wAiV9FV+PH7OOKqygagBYx8sUcsQXBtbovrz/PByjxE91KVFrWEDSgO1pDRHLe+KS54W74U6bGbEgnr+BflM4WWS9jxx8dBfNCKVPb21O0cziPiGXdY0DrM7YrZ7PFUUggosbe0SxgG5iBq/uMT188CsHkBv7773sIwkeSWh5JN7PcpTju5I3bvIHUEifMdMD6ecdGIZiVHQb+W3XE5qL3gdVUBhDdTJubAi/O+On4WmmpWRnCyTp2gAbCWj3+eBUkG0wK3FnkO0zMATETi/S4sJ0l1BtZgx+YUjEGXq04BILjVEPpN+Rny+OOP+j6aywZ2qCwXw3gbb6jIwHIKivQjmOM09nYE3LSrQwm19JgeQxxT4nRVWpyLqTdXCzMrNpicLOb4dmVD1KtJlFpnlJjr5jFapmJY+nl/zjGoeaBWpGnSzEA+EHpc3G2Oa9FnUupC6QfC1iYmRA9wwIyreCmOugfGMfqpHeFQLQbH34mpDOJ+Gfd0ANIKeUaiffb1wRrUjWA7ymBAgBS4mL88CMnXAcEm3iwTqcXAQ1JA020DxSx2vpkWjbFG2xaRBam4coCNiC4IJj+U2xRo1qRYgrUGnmGX3fhGOK/FNUA8yTbz93yxDl9LsSosBfSVubmILC/64bdA0EeKZsIEQAFQOtxy3JwIPFmSSAnSxM36w30xO+V17pXcSNotvbn8fTFWrwlwNIWqNXWm1vUgYZV6B2DcsJrUh0Qf7S3Tzx12lacxWHTSnwCjp5Yv8P4aRmAfQRpI6L0jkcDeKqTmagO5r7eUk9ehGHtMWhgSk3coFIUBiSWMWsJn3R7sdfa2RTJWoWBjSdvX9IwvVeIMGYKDvB88dNxJkXw/i3In4RtibexgtR42AZ0NMzJI+pxbqcbbxCTcRvMfrhYGeDEalHTFiiq3IuTbe6/ljWrMGFyZBswYAA2BPzGNrxgNWo7LyBWywR8TAHznfG/YTJ4GJlNHtdW716eqFBAjYERB9pIG3JsMVLN1WQ6GCwBBVNVomLkL12PTbCpwHNZZ6jf9WAc/4njI1T+O9gJk4PV2WtSDJSdzcDQdIJAYD8Q36E8xOEaoYkXLkZh6feONQlRCnlJJO9zNoxX4/wAUqUXpUg2jUYDSPEegsdpB9+E0V61LNkMGZiSpLuupf8wvfc2wy181U7ruqAprAN3MAcySYZid/jh2tgQRr56ro8TBoBYRpMGD0/MYpUeLd5TUMiyQBI1L8hY4gymdepl+6epCm0IBzabsRItIx5lexxkGnX5k7hgSDeY3g8pxk6RibM8Ky9csUUqEbTIqRquLgaG/iPMbDrgbxUvRpPTDnw2sY5gjl0MbYPV3OTUBpqamgKoNo+PXADifGcvUZi1FmkXXvIB+CzyHPB/s+gKl2S8Oz9WpT0hwCZF45eekcvLHRSpTCs1SdRiAIFj6AH3/AD3wOo8cp0v3dDTMwGdjFrwZB5dcDOI8eqPCNpQAysSTfzj64KhL/hm0HcxnK7MFLFkgwpppFmaPEb7AevvxFkU7wlW0uWlSS6ifDESq2H0xUp5+kUVtfjAMgUSxuTG17SNsWMrxGjZBr1tO4AXY7r7XLlfCu70FBx+ztU6dHcqoA1fez6zaTy6bY6y9bL1KgoVO7YU3ChgxE2EkHneRgctQg9BO4eOQ6/TBDhlZu9XxNc3U7fEYBifi/B0093ljqZiGINQsBDAwCdrA2xXUgO6MJZR7OqL3sSMM4Dd5u0cgCoGwnzPW/nGBHGqWgq1OgrMw8RiP68/dgRyUqYXGyklVGhXoaT/EKs/U4nocUdAaYahSpcpbUx9faHl6YX+IZ2vDQqoTsTSnT8hPvwl5zhld3LNVVmPPY/CIHuwXNMCix+rccWR3vcEiw0z4j1hWQHl8bY6yvHFYyoRSDcHUqyPTVPv9+EHKcMrNVGs2/EVYatI6T5xhx4VmVoP92iMvPvFSSepNyOsTywVUka6Luaz/AHs03YBJu2loM3sQRJn4T549bgdJQTqnr4NP+6ccZ/iqZhlNWmYVwIFSBfc2WYsBJNsGc2+lWdGZPASNpmOuEkh4z2CJSw8R5iFY7bQQI+ePWudIRgSu50Axz9olvlzxQPHswFkVaksQCdU233Pv+Jwep5hmVWckkLMtAi3Ii+FpDvI2LvF8utGWDguXOlfwgFZAJid9W3TAvLcRedMU1JNt4PUz13+WGf7KKjTVWVI8JNR7xe8kCJkEicTZHsmsBmFBw1xp1MB8bkHFdekrp6KvDcp3tHvKkiC0BTyF5kdfPC0+dOqDfne/TymN+WHR6K0aZXvKQprqkczNyqlzcmRz54Tc5QS7E+MtK92QwVeWqYluoBwqnWguPLZBRcAXsSxPzb+nPFyhnTTYEKDbnq8zybTv5TgOMxUNVBsuxJFvUm9umOqlXxHoAb3+vTFVNPQnGg+e0NUCAi/Fh9d8U8xxZi+qFC8wN2uNzgV9pm8QPImPTEFWuIifnhq0AYcvmaD+1RgA/h0n5kiPnjmpRoTNOm4PQnw/7if72wN4edSzY36Ti9lqJZlWwJO4Xlv9BgMyL0tpiVURBAE26SYt7sR0MmSIpBrxcLb4wAOfPEyVkVrkJffSJHw11P8AbiRqiHVUWqrFbamp1IWQQPGyOdyLAr88Ko/sZyIqFMqrO2kiN4v1jz93TG34w5UU0TTdmN7+E+h5Dfz2xuOEyGiZ3m6pPD2ILWMHlMPB92Fk8R0ZMDQ7EswE1NIFhOpQbm+8WkYYq1dfsFYMY8UCeZlSAP764zzPN4VsN2FyT0xkrQQfQqDXTJWiIe2pybno38VsN9RoOYiROkzvPhg232GEClmIjx09x7NOR75+uHcVPFUI/FSUyDcxq5fTBfZi/wALq+HcmDzER+uNDylZT7LqRJHhFgeYPKR85xmnDKkqd98aRkqwZVhiYibR+EGNr+uEn0ZCX+1TMd2tBzMa3BPqEI+YwBXhyBdYrUFEG+pJ/wAosSZ8o92NC7UZBK1Iq66hckc40iYNumF7gfY/h5Ll+9QdDUhCPXc+84yy8dGcL2KWUNKooapXWnG4AYkxu0BDHx2xSzWUpzK1nqc/u6DtbqbqMa3nOCZLKUe9o5ek8ECSS1m3vecR5DtJTDIpptTpndphZmABpUDfrh1ldC8TMqdWi1MBjmnVdgtOOZGwJ0kX3bniYCmhVkpuoIkFnAbpMX898bRXbL1kOopUQ7gqGB9bYVOL8FyAQsKVFEUwXkoATG4VgBuN+uCp7M0JLZomTrceqBht5Rg72V1VqmoMh0XJgg+kdcBeIcCemj1aTJUoq3h7ttRjqQsgAc79Md8H7Qvl6ZrLRar3jCmALiZvJHs+U7nGn/nRo9jTxfjLLXdVK2A6TBi9xtaxwNznEKjlFLV2khfu7x5ny6nENfMa6gzD0hqbTYrIBUCB1JBv64MU85QrKVCaWNyBI2t7SifecJGKoLYm8Wz1XKg1Kgq0yWKoHka4m/8ALb54E5btNUJ8Whhz1ATeJ2/PGg8Q4DlOIBdfeTTEeFwAPzJMbn5YSc72Qoo85aqwYHarGkD0jV03wsoWrNZ3Wz9IyFgNsCt52lbxyvz2x+p1GOvTBvzFoty6Tiy3ZIIwd8wrSJinGmYIvBmZM4pZjIurGKnPl4SRv54fH+zOwm8WmRzuD/cYZ+IMBRqezameRP4W/v44WuFZTWpYsgI8KqaoEn+K82HQXPlhiWi1RDTNQhdB1uAAIM+IEfkTtjT8NEV6WX1RAG4Ox5L/AGMMC5qF0hPwxM/8454V2fqVQxl1SPuyZV2H8RQzpnlqM+QwE4kauXOk1JIYDUw33O5BvEW5RifB+FFKK7R7xmhUdTovpiBszeEDeY3mw8umBtXi/dqtOqr2F1JIXrIGx3w4cLyYrMqkhTEmL8r/AD+mFrtuwStSo0mLEDU+s2MkQIHIDf1wXyqmZuPcQRU42xaRpZDPgiDH9+mCNHM0HXYi8Rff0H6YM8WXL1KVJEo0VCE6xQOkgkxOkCWA2vJwNznZlACUNRoGwYEzO0aRyvM8sD42ZZGuyYcPXSYSekkgn9MLWdrOreAOjKbhoO/Q7f8AODD9nqq+zWYATy6fyud/TBDJcBUU2etUWpVJsvikKBvfr0PIYDi1tjuSnpAPug4noL6ZPyGCnCq9JqRVgkDeQLjz5yP0xxS4oFbRAsYkY/cVogAVWpFZmKhEAwJ9W6evPAcpUB8V0eVcqivppkdYg29SPzwKzHEQDFJzaPH6i4uZ6iccivmFvqdUO3ewJ9xifd8cW8tw7LEy5Ln+NWM7nYbC0Wg7b4bk2qZNK+hl7PPRqIHFQOYAP4TbqJvv6YKvkmqRTUTS3Yairbz4TfAij2cyenwUQ2rZpJb1F7H0GKWTyKUXZlrVGgHwNFvURfe0gYpGSqgSg0S5llDkAkRMDy2v/wA42/GDVXaCeRBi39+eN5wJGRhXG8yYVZ8NyANpgf8AGF7N1/Dv+LkOo/pjrjfGkkBg6sDGllIPz92Aue4jFh4wbiJHuuMVVcRX2Riq02NUweULz5YK5njbTCk6tEG0GPO3nhe71mbSEMk7TPOcSqzFtJlf8rW+XLEcnYUOXBeIMSBEzu3L5WB8sa/wl5pUz4vYXew25dR/TGJcHqMijw78xb8rwfrh54P2jrqxpFUIRRp9oxpgdRMyTsNsJyXEeMWxk7W8UOXpBgB4nCGTFiGNj18OBWYzZo02K6Khi1MXPlsPDaCRjzNcQasumqAyyD4bG231OIctXZav3NKlUQD/ABRMHoCDb4YCUZ+bGlGUBOzvad5IShSS8sIYn0LEzvHTFvgdBs7rY0oFOPGGNzMhYET18h64ceMUjmlCvQylIso1OylmU84hYjaDq+mLOTyS5SiEp1RvYaQFE7mBLecycPQtoV+McY+zZMuqHvVLL4rhSYgkTDAgyD9cIWW404o1FDSHChl5GGBHly33xrXaFqT5V1DUSxUtKkNCiCxi2+1+u/XNODBTqIWkpuyFhAtMgne42HzwjdMD2GuzHaI0ENOmFhm1HVdp0gRygW5jfBFeKKodiIUjUwUBQx89MT+vxwr5/hWYZu8FMET4SpA2NhuNhb3YpcVpuFbUGpmASDzFhh5bVthTUekPGR7QfelVAL6AfZB0g8gLgWubWGJu/DuGZlk7Ejb9b2j3Yz2lxTS+pZWwE7Soi20yZAODeSqVqyCpRZP5WtsfaB6HpiMFuhvk/Q4Us4oaADpm/It0kjYeQwH45UoF9ThlY80JBE2vy9++L3DaTG1RqTMPEyCfpzG2A3EwftFXRRpVPFZRUBZfIpI+AHTF1CnpgeS1tHSikXIXNkLJIhC0x1AuvLcdYwK7SulOiKn2kPVJhVU+GJG8r4rA745z2brQUcNSU2KhNIPl/ZwJbLADw646lgR8IP1w3J+k6O6HaHM/Z2CuQSw06FCAAC5hQBNt8Fcl2iztSkUrtyBRjTAZt5INh7wJvgXkkzMaaahx0Agfp88X8xkKiJqqKg6jWJ/r7icTHpUaP2C4wO4ArVXdtUT4mYgBb8yBJ3wc4xWyK0mq16hgMCFYsknZVAIBMzvzM9LY3wjMKSX7/ugsGecmdo9MR8U7QCvpXMJUqU6fs+IjVdoZoBBMEjlAw+hRizXaBqFTVl23EnUqlYOwEXt64EtSqZ2sFK/e1CDrv4QLkxMaQB8sRZHtBlKbLooSOeth4f5RH6HD52f4pki7VEzFHvGXQveNpIFzHiAm8TGGbQEBU7KihmEY1V7thKuKR1EHyU3P9MOOVyHDiv3mYJv+Kad+VoB+eK3aSqRoIrqqmYQFfEL3AgmAt7EbYXMq2lQO/NaaghjygTHyn34aEbSBJ0PVXs1l6qxSzJE7EMjQcUM52ArPY5pSsyD3cMOsEMcIdQZkuxZaTprJXSbgD2d+e04v8N4pmQniNSi4cLAqGIkGYmI3wfjb9ByouU/2bZunWNUFHh9SANtBkEyBJ8ojBCvwXOs01qOqJIbSpYEwLESdhivR7a11LDv2JWZ1op2MbgThj4J2uGaQimTUqIYqaV0opIYi5MnYC3NhhHFoZMz7iXZGsXBYhQVbQJ0sSNlg+dvhhfr8LZQfFJHILf540rtuz608JICXbSTBJ5HbkMIPEu0aKDAWo52LDYjnIg4EmgoH8J4uaRKPri5ZdTCR0gbjnGxxcTtLrBUUSgiAIiJN+Xljrsxm+8zFLWyAOQrMyghZEfi5SdpvbGmZvsTTamTTpUHeLEFqYJ6nQDHuwsXCXYbkKHAaGTqUR9pzD06jk6FUWABtyMk72jG3zjJv/wAMrirqbL0yqr4CtS4PQCxj1xrM40nYEjD6lekaUMq1Z9rVdV8h58pthfzvC8tZ6WXYybqtQwDuT4tVrRE74O8R/Z5marClRr02pJGok6YPPUokk39MBeM5OtkCtJipLAlXUyGANzBFidvTEGpxaG5cme//AItVcFqD6GB1BXIJO0BnAAEfDbniLP8AZuuyazlDqJ9qm4a83kKTYiItO+C/Dc8W3lWIt/DAjpa8k+7yGC9PiIQaEYF/xwRPoee3LzxufpT40IuSz1QvVZ5WHIWVOldMQsxYjTtGDHZ7iymm9RmvF3idR1EAAWvJjbBjL5hqjlkIDGxYNG28meXTHfGqdHNMoq945UaVZW0Re5VY0/Ef0fkqA1JdC/m+MpUY6GqOB7V4A2iF6/rj2t2gdIalNPw3VTYgCx0m0n44l4t2JSmoNDNSQxZhUAUAED8SkiQRvAwt5LKu7HVcX8Vo33NpAN7x6xgc3HaEcZM0TsV2hq5lyHKaFUksRDTyIURqE7wPfgzUpUUpvqZTSdiJZzewNmJsTM2+eM8BrIAUpkrI1MFsAd5JAHOD6/E/wbtTlFy9Wk2XQVKIEMw1AuwC6lkmDC+Vx54fm5b8FqiTLcYptroUtGmlYMGB1B5Jlh6ERyA88JfF6C04am+ulrIAVgVUwCRa87/D43uIUwaQdToXUC5XUWY7jxc7yIP5Yr8MNNkdNGlCSdRJJDGfgCY5wIwnyRaswQyWb1KCpIAYx6Tv5Hfbni7x/INmaSPRpqCCVYapYjfdt7nb9MT8KyeX1CnrFgIWQD5T5Hr54BcerihmXVWq07C6neQN1MfXDxx0ZshXsqxCtWKUBzGqTF4tJBO0+g5zjmu4og06ZquukTVUEARJMAAwOs74ipZpzdWWof8A2v8A/IQfdOCvD+H06id69VoFiGm3lJt8MFxrswO4bnFHipZh9YFpANwZtBHpti/xvJZZqiNV7wPV8WtV1LJjf+G/S2JRnctSM0qephs0f/Y3HuxT4xnsxmdMkIq3Bgc+rG5wVOzUXKvCsxTbRSzsNEimzbj+RpU45qZ7M5YaszlcvVXbUaekk7i6GOU7csLWaWoY1FKsbG9vQkR8DiXL5hmXuSjkMwIEsQCA21yBM/IYNmD44zSreOa2XO0IQ628vCcQ1OFCoSVrU6h/zEo3wa3zwf4FkUpUFo11XVLECppJMmbfHFTPjK02VaiPRZ1k6DqX8Qjn57DmMAwDrcFrJ4jTYDrpDr8RbHWW4W9VWY1QY2QbnyC2A9cFcvkRAOWzagja5RjYbwd/did24mGU6aNeOVRabknlBMN054zoxQ4P2JqVydQcKOWkSffMD1OGbLcByGTnUVNVV1FEHeVI+i/AYvjJZ2sk57MJlUJBWnRMMQoJZTBlttpO22Ouy1PLCvVTJ5RwQGnNVV8LVJkBfKb2jbbE7sYD9pc4oKClk3DAElmvIgaYMwNUncXwtcTzmYpU0qrl9NPUZETpYACWZZABDW22w8dqQxzIDROhATPOL+gnH7gFVqdQqbqx0tBBg8iY87H18sOssoqiiwwkrvZl3Ca1G7Cq6MZJMWvubeuD+V4vTXQjVtZ1TqM3EEC/rbDn2p7MZLu2r1aBSbF6Q0k877Ly3bGVZqjS3QuIB0bERfTJF5I5+eLQy2iM8dPsbn4i8MGCGIjnMnnfp88WuHdqnytIU6lAU9cuqrCyhMBiRJmQYkDlhG4ElUkLplXBg+nTzBw9dtuF0kyihjqrUl0q62tIJDLJ+JviMpyemaMSPtf28eqaSUKhFOCzJBU6tgCwNxztb5YQeI5tqtRmqadTG8f30HpbFF8xExY9cRU3JMm+E4u7CF8lU0nfbY9eUA3+mCXD+NMs+IodW4MfnhfytKpVbQgJte8AeZJsMEc3wmoFhXFQ/iiwtyExPO48saON3ozY0ZXtfnFaUzLlPMzBjzmfhj6GjHx3mMpUUHwMLdDj7FxSUeOgJ2L1JDG249MVs1wmhWEZmlTaDCyJ384sT0xaFWwsPr9cL3E+0+Vy1Q97XZ2JgoDqFO++lRCx8cB5LNxoDdo+zNGkKYyv3Y1PqDFmDWAAkklYtty5YGVMhmmpIqZSodEsaildLbj2ib2PO/lg52qydXOU0fJRVanUbY8mVZHkZHPBns7lM2lCmtddETKllJHiMWHkQbYjwTdstzpUjH8yXoStRWpnUWEixnow8JI3seWLx4i4SmaZGsrMxKnTy3sTvjYs3wmnVBWompTvyn164h4d2WylFi1PL01J5xPw1SB6ADFHFLoTm32Y9kKGazJelTYknSxgamHMCbQbA3MbX3xWzPA3ywiuWWVJJbUJBHs9JDTaeZON/Wio2GAHavsmudXS9aoqi4URpkbGOvvwONgbMiy3G1VO6dVakx1GkxMEwRJgg2FtxiKvVy7VCVpCmjpp0UyQJF9UkkzcDDfQ/ZA4JP2tSTt90fdPjwq8e4RTytUUTXWo4F4psoXrdjfY/DfC1KO0xT3JUQD4U1CAADeNgTteQCL9fdiatwquUhIEAQohZgmFFzG/M9cXuzRDUtSnZufSBg0HwaXY1C5X4I9Du8y+j7ttB0tM2YLA5X2JxzxJEca6i6ixAn8VyAL72/LDDT4nTJjUJF/yt8SMCBVRwTqvPP8Av64rglHabJzXVC6hoqQ9KrpZTADpI3J6deYBxfzfFsxVTS2l05mlB95G/wBMRZjg6AeJyASApHU2A85xTfgdRDKkNa0GD/fvxaUL7QEzjWp5+42PzsME6HAqrJrbwoBOpySY8hc4FCrUAPejVHKos/8Aysfnhm4Vn40a2qLTgErZwBEmJhhaY8WIyil0OmBqHD2qMFUgk8jY/O2D2R7Ahj3lV2gbw2lPezflGDuR43TYp3NKNX4qsM8Q2yjwi45zi7R4DmsyKvfsQreyXNgJOyxa0csTbGK1ChlqaBUHfCYhCNPnLOZPuGFvtN2iq03RVpUhTAhlKReT/EdREDe4scONerlMnSLIjZxwT4U0kA89zA+Zxnv7UOKPWzkWVUpIFA85a/UgsRtjJgZDT4plak95ljTPWmYHw2wV4LmcvTqK6ZioQtzTM7elhIOEzI53u5kAzG4B2Pn78dPm5PhsOgwVLwBr+Sq5NWU95VzmYIkM4/yuYiALgMsX3GLOUqZ/VWrZkpRyy03WlTBCEGLMd4taSbTtjNeDcZZCGQaWSGW1zJ+YMbeeG2pwXNV+8r5uvpoujQztZFaCAqQBMWwowrDirFXP442YzfnJsPPFbJdoalySSzHUbiZE784nAzMU6jVXZZiTDezI2B94AxJkuFu/3hmSzCFtcbkn1OJ8KTANVDPVqxXvajMInxS+kXuBqF/eOWIuL8IoUFfRRdzZVZyzXMy38MgR6W9cU+H8NzWpSFYLN2kRa/vxY7SGrXZUFGvGr8OnxNy8JRjbyOHxJrsz6K1TO0G+57p1NIaS2kSL3IvvN7kYXu0NJaT6UrvVETJ2E+eo392O+0JqLUYlKiat9Uz53IFiduWBVSsxEG8jly53xVt2Ai8TWF4xcThdSAwgg9DtP9n4YjoLpaQ3xH5jBbKQ1Kq7VlUqPBTHtO07CbAfE72wsuS6Mc0q1SiQiKHUeIqQL73mJm289OuG3LZKp3K1HomWAnT1PlqJHvwvcO4e1VVqO8AzIJjSJj0i03wUy/HgtRaGRois/sh2JMny5x5yBiuO0nyA0G8jwUH25Fp0gzEWuRYX5Y3PGWdnuxopDvc0+vMNLaUMKs7wN2iYk9fTGpY068Mj5/492ozuZmmAaabaKYN/5n39Rb0wHocIeRrAUTccyPpg/wBplfv6bAk65MzaRsSJ9Z62x7VFJBJfVeIFjJ9b/wDxxNZYxlT0FpsLdn+0dLKQXoAk2NRD47+puPQjD3wfjuWzAmjVUnmps3vBvjJO0mX0gBG1rq1B6TDUq7AEGJN73job4Cdnw61DLN1llgmzDnsZYH3YpxU+gXXZu3HO0NDKAGsWBOwCkz7/AGR7zhdo9rc3miRk8odPKo9x+Sj4nALs32izmhaFcCprfuwHAII0Eg+dwRyw2rw/MVVAqVtKQIRNo9BA+M4Hx09m5FfLcRrZaamdz1EKLtTChtP/AJhGn3yMV37eNWOnIZSrX6Ow00/WTA+BwZy/BMuvhKh2ifHfbnG2+CTuqi8AbdBhuMUC2LlbK5qrSc5qroBpkaKZgBiIkxAIEzfGR9p6btn9OpVPdLBYhYAkc/LGw8ariolUiWWnTYFADJZlt8Aelr9MZNmcylWoxqKhLKFWR4gRbSW8r+WJ5ZpKgpF3J5wZVSjnUZkkDyHLl/XHPFOIVHCaRoRiDqbbrcb+XnbFyh2Tq1suPsioXFQq71GIBWAwJuZPiA8K7csXuHfsxrVFAzeZVVF4pglm9WawFyNjiKhKuw2Ly5ZHfUH8UQ2qwIMEEC+8DyM4i+w6SZQjxE6jtB5zE33jr64L579nuay51Un+0UheNnU8jpNmgefuwOo5z/DdYN5QgrpA3mfpiLUsbMQcPyyIp1E6C6hZBHiB8MepjBLMUi2mDGlgx8wNxgWEp06pAl0Ygot4UiI3N4tHO3pi5mcwCQNRGkhiOZEwQcd+PKnHYjWzuu7d4qlZpsLkiRN/cOW+DHDu7bMJRqUlIDKmoSpAsJEGLDywH+1OXUBZpsLnob2+mDnDqkZ2mrCy1F25i35YpKmZDf2f4lk+8FPKUjBjVUKkdYuw1E+sYs5mhmGTO9+0U2VhSn2QtxJAE/G5xR4H2oGZrJTpZdqVL2pYQfIECwPkZOEnt3x/MHOV6DM3do3hQNaBBBgbm/P8scb0UCuazDUaRGTCu5Y6nqqLfyofDM/xE+mFD9oUvnC76tRpJBIItp5eUztbfBPhXaatRpOaKU3qEEh3BbSegWY+WAPH+P5mpXPeuWLKPaAta8WsPIY0XaNZUy5XSRoFvFB2MeuBdZWiIi+wjn5/1wbyMEqCI/v49MF6fDaX4Y+v1vgRlsAr8MIHieZ2sen16RhtzfEzVBasS2lIpC8KYtCjwrA8sLXFs1TRoQgm5ssQeV/jbA1M+4YNJPl0/TBackFOg5neMs9Qv3JAMDxEwIneP1w1cBz2TdkpIxqVSPCpQgTztEH43wt8BVG8VYwALCZ1AQYjmTth34rlqlLu6lCm/d04LHQPFeZJGy8gNz1MjBhT0G32EuKZY0kVqraGcwoI8uZnw+n0xV4hxFhTFLKpOseOoGBYGbgBo1DyHzwRy/7QaVVO7rUtEi4Uj3jSf1wD45mcmqg5aoO8JuoBU6ecxbfocXjjTW+ycpuyCvwxaqUu9mmFF0UhQxiBqi1r7YVe09ehTp9zQrFzMMFghRzuAATMCPji7xKg1ZdKvoJ3Map8pkEYWM1wKvTnwFgPxKJt6C49+N8e9hv6BmPJx2VIsRB88cHDGOkrMNiR6HBrg/a7NZZgadQWEQyKw+Yn4HAPH4YBjVex3aGpnc0atRPvBT0MyyE5kCCxudJONyxh3YXh70slrYAByak7GdKlAbyfDNgLScbjhZhRgmdFSqqKjJ5aYUuOrzILA7RAN7Wwu5xKwgNr1KYaVNuQBMQJjmZvgFmc/VWqtQGCptHSdvnghxDjj6nSqoaD4eWkG4vF4853PXEp4ot2g39hLPZvuCVVRpsDq2626WOAWa4qXJZfA34QPLphx4B2T+3JTpVMzTpMYaDJZgAR4BIU8uZPlhoX9m2SppppzXqhgCzsD6jSISxjzGDiXED2JvYjtK/eqKwkB1hgI3YC/L4Y0Htb2hbLUaRRwGaAosZIF5HS63n64tcL4BwylVSnXen9oPs03dRcR7InF/j37Oclmm1OrqQZ8Dafdtz5ne2Kzd6sCVGV1e3Wapgyx7xSY1AEX+cRsNsCs/26zdY3qaBcxHoYE39OeF3PV17xwoJXWwXVBsCQskbmOYtipUqzHliEYugjNmO1margo1RijsfuxCqZAF4uRA2neT1wQyWWVVmbmAIElSRtG5EgXFrHClkQRLfPngxwSm3eMCjliDpAaI0gkzzmxgdeW2EmFX4O3BeO52hmKeVplKisdKCqhUTF/EPEsX3n0vjQOMcUTLU1qV2VFJC6j7IYiYmBAsbmNsInZ6Hr5adWulWWfHNyCLzuI2YTynDD+1e+SAtaqpPlIb9cWxy5RQGFaec1gVEZWU7MDKsN7RN8Z12vyWYq1zUNJdNvEss0AbEm4vewAvhV4fVekxNF2pk7hDAPqvsn4Y1TshUr5rKd4zKXWoyRESAAQQbjn6YacbRhH4Rla1Z9NJEM+3qgWFiSTJ36YOcR7ItpBV1UgQenuk/PDL3ZpPrKlHIiY3HSdjiwudWwZD6rf3kYSOKC7M7MuNLM0ULikxTkInaZNrjnvgzwbj1Jq1Fqi6CtRdR3EC52v+uHLj+YFPLvVUa7eGOZNhfbfGV0M8GInxu9h/ESdtIAmR1wzkopVsCVs0t+3SvUWllqBVJnvHEbAxCD0/F8MZFxCvUSvULqQxYkj1Y8zvPXDictmMpRbNPlqZUWUuCrqdriYPOxGE7NVHrE1GlyxJnnF58gL7Yk0My5kKwDBoJvOkW9b3gWxJx/NTU+93MMoW6g2vPPY4k4ZVRVJYhRpPiblI5GJ93O/TADilaWWoFKySQYgHYyBYAbGw54SMWzaoYOF16IQGsraU6EBnv1IIA9d+WG/KjKFNQ1oHBCDUGY7yWEeEQLST7sIPDMz4QajWYaRBWeQMhmAgiBN7CLRgnVz7pTlSNCHTqAGpeiwOQNwbje/Isr+jC3nOHVA72AOrby5H+WIM4o6Ctiu8gfqPf0wWpZhqpnSALyfdz8hiP7Nu7oxCiN4Avubzc8vPlhoyfoDvgdfTBa+gagOUzzJtthryv7Rc6jjQwIiCHVWXyuPFsefTCZmHeAWiDsBsPdy+uCPZttNXWUR9Knw1EDLeN1P1w3BdmH5/2gK6AZ7JZdwRBIMMTG6iCRJ85wgcR4ijVnejTWkjGyAkwP5mM+eLPa90+0uFpJTC+GEHvm8nnG/LFHg/DmzNVaSFQWO7EAAczf6C+KxVLQBo4P27p0qYpVcosc2QyT5kNP1wUPHOG1SHUlKkQJlYvsblfhhf4p2BzCGabpVHT2W+dvnhXzGWZCVddLLYg8j9MHtmH3idaiVBZUqCdOwPKd8BP+i8rVkqhWP4WMfPFns/lKNfKpTVIqBmLvqgyNt7QFj54gNF6GrVLA8wNvUYyMwJXyNKnc1AZFlYQw+B+ox3kKdGq+l10oGlmAJbTt1gC4jFfj1TvGDrBEATiDhzkkodRDEatO+kGTfpb054lO7YTb8zmaS0tbgimoIVJFxyEjygW+IxqGMvodkcrnMnSCVXp1e6ADK3iFhZ0mDHpNsafOGk7Mj5O4zwytlniosq3sMLq3owsfTfqBilVploBBUm41CPrjQezueqH7pULk/wCHGoMPT8xceWDVfhlCqGTSajgw1DWhZbfhJs7D/wAMlW8ycO0BCJw3iQX7OWOnu2AJP8IIvb34c+2XajTkTodmeq0KwJOlYEmfiPecV8pwXLrJWkjrqguJD0z/AAsH/dkdGA9cfuM5dqCmXR1gkpWYLA8hfV5aZwjYyQg8OqK7F6i6tI1EyY3gk8+fPDLR7V1VolO/q90wgiSLCbBugsIB53wJ4dxnL0c0KqroBUq0KQAD5EsTcC9vTDnTGWzFA0wEakZICx4Sbkr/AAtN7YHx8nYedaMhruCxIAUE2A5eWP1FJO8ecYYO0PZOpROqkGq0z0EsvqB9R8sAK1J0YqwKtzBsfeMamhS8qqkeMNM3jbpi5k9XtI0m8nf3xuMDkyrBVYnwsJncWifT64JcCnUHkIDVXneCwBj/AN0z5YTin2FOhl7J5gtnsrH4agE9QFaJ+GHz9pLE5Mg/xrtivluzFKnVy1amS5Vi7VJCkgjw2CaW3I5HbxGIwa4tl++TRqZIMgrBv5gghhfYj0jFYxqgNmMqlpB/L/g41H9kx/6pUE7V28/wUz+eBVfsSzBmZVoqqljXUxTIW51U28QP8pi2K/ZbtJl8jlKzPXpPrqTTCSxbwIB4bFRIvqjBYDRs/wAQppaoyieTbG+3y3wO/wCksrSbQCl/bWVJhtpnabiMY8/HXzFYVXqAMT1lfQA8jtHzwWyHZls7VpLBVZBZvwlQZMxG9lkXkjEXJ3Q9I0+t2cy7mEFRFsWRWIpsDPIz0/DGKmb4RQyFA1MtSRKpamneEamhnVSJN7A2/PBB+K08ugpkAFfCqIZEDa/L33wDz3FqtcHZKfy953J8hbDtgSLPb1qFWicuz3Jvpgke/YYy3idOllF7st95ELaWAPURG3lh27xF9kaj/E35Dl6nECK9XWE0PVRS2lnAkDnJ8vd54CMxIza5jNFGcSY00wV0pTA9pysTeCR168gFzmVCUkdWlajMF81W0nlJsY5Ww+5btHlHWqzUESoRpBDswYCAQSTp0xJsMJPFa9atrqPJVXIkCEBYiy8otsNhjN7oBNmOJ0vsqKtNTUICszGWUrDSggABpgzJ3jAs1dcxa3Kwnz6n64nyue0CpRamBrhSwWai6eYm0GJNr9Rg1luH06xd6dRERKahNVvFBlj/AJrTN4LgXjCvXYUrBPC2Ksx3BENy57T8MNVDPolJg4UevgiRB0MsqT/NM7dMLmXyQ0pqlCCZYeIGbiRv025YL5Gi7rVbwGhH3tIuBp5FlmI5eHz26Tq2O4SXaIM+9Jk1SJvGoTP/AJlEAmTuAMRZSo3eatMCBMc4kn8vpgTnOEgMRSqhlmwa3z2PyxE1atSILKV8+R99wcO4OhLCvEAcw71tQEksw8p5Yo1qL0ipW5I5TN+nrjijxaZDrIbcp4W/TDV2WyuWepTqVFd6ZOkAkqALywiNRmOcDxeUNFuzVZD2e7R5mjVVXFQgXKMOQBPPlOm/rhfzxqO7O0lmJYneSTJ2w0cTy6Uy1Oi7FAxEO2owIi/TyAHW5vixwLgneeOoB3YkAT7REWPMDrz+uM8tPR0R/HuNtix2Zz3d1HVjCESTfwkGx8t4+GGSvxuk7ASJAAMbGOfvv9MHs7wulWBFRRtFrbbR0Ajlhaz/AGKIvl6pB6G/uB3HxOElNvp0I8Ml0DeK1MuyHSoDNcGIn+/PFLs0gWqzmRpED37gjePTAbM60dldpKkzc788E8lXbSQp2BMTB9cZ8km7JDqO0VNGk02sJGlgYI2seXlqnzx9Axj5F4xmQVgg6wDPi5ecb8+ePrvDRba2YVsnl6dJAlJFReiiJ9Y3984VeMdjV1GrlT3bkklPwsd7dCT7vTDagEdTGK+f4hTooXqsEUe87gWAubkbDHVF8dk3szXMtmswdK06hroNDMoglbgpUcxKibBzblgh2fy9HN0jTzV1AJCOsaYsWSobqRz0xvfFDtFxps5XNPLOy0LKxXV42gkk+EbLaJuBvbC7xLVTikHBgGWBJBmQV0kTeAYxLJlfi0FIEca4ei1HWijwrEDUQdQBiVjrviCjksxSmpTJUgSdLXA8xzH6jBujVAfUVAJJi/l1PKL8gT02x5WgOGFTUIIIBACjSJIvMA453mlYwQ4NxeuQO9FMiLMrQTz9k/W2C/3NYjvER2W4DAEr0sbjCtXywlzY6kESCRaSNJmeQtgZU4ZD09NRkZhZmmCbbML3vy5DDQzN/wCgUOnEezFN1LUG7t7nSboSdzG6n0keQwvDhj0v3lRJUSIk7EEKPh0xHwztdVpHTVAqAGJFj+h+WPM9FdjWoV9QAOqlUsyjnp6/3fFHGL2Y1zgP3dFFKmCL6YImeg3/AJhOD9I0U3gv/DNh0t/zjKKHawUUcKe7dG9hoh7TIBmesxiovHK1fMJ3bO7uAYUfARERNr9bxhJScdIavWbXUotWEOBoO6kSCOkbRjJf2n5fLkrl6OmnTpEu2lR4ngg+++98aXnuO90gU+2FAJ84vA9ee2MxzvZoZiqW1VCDfTafj0/ucPFpWF2yp2E4BlZ+0Vzr0HwrNiREWHTz6Yeq/F6tWRTAReZFvi35DALK8PpZdQoOqPwg297c/diV6rVN4Cjlsq/l8b4DdsyVHetF2HeN1Ps/Dc4irVGa7H9Pd/TFU8VoU4lxJ5n2R+vLfrtgHnuP1Hdaa6DqcQ0wBt5bbi+84RyraM2GOIZ9aIDPZSCZ8h9cIfHO0IeoWoB0ldLMWMsPITCjfbecOf2RKtGo2ZZe5UFVJM+LcmwmQQAI6e/CFxbgxotLahTaCjadwesxGDHJYCzwXMqktUA0RF9p6ybeWm/pghnM59pCJRp6VDg943gT0+PPfC2yrIHjY7C4jyjfDfwrTSlnphqseFSxfR5sQYHLwiPPphJ/YYxcnSDOcylJQ7tBDzGoSWBOyj+H4eZnAerWkaRZRy3nzJ5nE1SlUqEs5ueZufIQLDyExjz7Go38XmdvWNrYmk12zux4lHfpQ71QNRkqBJKiYHPy+eNFyGRpU1KIBpIux3eLgmOfMAWHzwngWI5eQ5dfU9McZbO5mjCo4qIIAp1eUbBWF7edhhkxpJjjmcmCvdmGp2PdsPCefKD774A8T7OpJNEGjP4ZLofq3ntGJB2tpnLy6lGDMjA3ANrT5iLwMCst2iqCHYt92bgoRaObbC+C5uL0c05Q9WyXhfYdarO9RVanTN+4ks3T7tb3PkD6b4j47lqhr91UAoaFAWiG9lTcTpPiN73AFhAjDVwHP0mVMzmEZEB2Uy4iTqIswXqVB3GNDyuZyWdWUajXA5WMeqm494xRNyJ3GL1swpsoigljIG94H6c+c8sS9l+JxWMropVm0qNhrHsmOWoW9QuNL7S9kckqlmY0CBIKGZ/9M/CFIxk/aGgyfdUCKib6whSDM+zyIN7TgrFKuh3mi39D5q+ZxT4pn0oUzUbYbXAnpucAuFcaqQFrhYCj7xWsTzDSIDbTNr4o9oav2o6leBTFqYix5lm5kjY7W67xKSzqtAmrrqVCWUAFiRBHMyecnrecfkARSAyyLyy/1tgZTzNQwBLSbagN/I7Y5rUjpAZSSOcyB5eV8Fq+zkZ7xTTfV4QZIgfXmYv03x9g4+PXoRAdQZ/Fcb38jj7CxSJhXbM2sALYzf8AaQabPC6nzBQagGsiLJuNwTfmLA40HljF+Nf94531f/8AliopXq8bcL3FGmFSAfDdzPPXFmPOBJ6447hIGlhqAvrYTqnYD8UQNvPpgLw72j7sXP8ABqf30xIJb+2UomkrBhfW5ktzMCNIX3G/PA3LOu1rghokb7XNvKI5Yhpfg9PyxDT3PqMK12YPLTk0lVjKCZmTpJAtE7RHvGL2aylcuDS8UKJuLEgXmNtt98WOG+x/6X/2bBPhH7xP9Cn/ALWxNxqVBKVHJa1IqqhufDAsebD9OWBvFuzmWUB6WY0n/wANxJkDkwgeV8GM7+89/wCmJOK/uz6Y6IqkqCyjlqVWolMqtOshAVlexG03abcpG8WA5ueRanl6arlqK0X0jWwu0xeCeW9z8sCuGfust/oj/bgk+5xw5vy5RdIpHGj3uAJaqxZj+EXJ9WNhjypWdhoUaR/Cv5nc4jr7j+X88Wcvz9MS/lzsfgio1IL7XiPQbD1PP0HxwP49rNEmQoGwkr66Y+fXBvtd/wBnH+h+b4TMz/2Sl/on/e2O/l/WyMuxdTOOxNOrBQ2ki4g8jyxPVQCq341pkSy7RsomRPK/oPPHibH+U/7sQv8Av1/1KX1wt3QA/wAZmgqAKFWbC7CTeTA0x5TtjjjlSvUyhcOtUARUAB2kgMoNxH8Qgcr7YvP/ANnqeo+j4Bp/2Nvd9TiUTMUlzBAFhIMhohhHmMNHBc8z09TAe0Y0iOnuPPcYVKu5/vlhg4F+6HqcdkYpti8nHaGSjmAbbxYjY+l999592JDUBnkfP5HAdtz6fpgg/wDhYTJjS6OrDnbdMm0x+nPz9+In6/H0/vnian7K+pxC/P8AlH54gdYCzufcd4qjStWJLf5ZuByBFj1tihl84wJQksrCCDsdvz8xti9xz98P5T9cCsj+8XD+M4MiuTNApcFqHSCyhh7LAgMDyEmZEA3INtXniHg3Z7N1Stal3TEEHvqTnUvWQsGRfeZjHnaD983/AOun+84s/so/70P+kfyw2H1AyJJ0ifOcB4lnK4IrsCo0qHJm3MgmBJFxy89zV7TcMfI00FVg9dplQLAcjY7nfb+u2/44/wBI/VcZB+2T98P5H+uL/JJKkS4pszYcRaSAgPMggn1mOVsXspUQvqUojRP4t42tbeD64o8G9t/9JvyxHk/3n9+WINaMMPFWerR8TLOokk3aQYuAPgB/XAKoawZQGWTzn5G0/HDbxX91/wCb8kwl1Nj/ADn64SL7GkqJa9bWjd4yyOgNvhbH1/j4xzXtP7/pj7OxZKg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data:image/jpeg;base64,/9j/4AAQSkZJRgABAQAAAQABAAD/2wCEAAkGBxMTEhUTExMWFhUXGCEbGBgYGSAfHhsfHyAdIB0dIB4hHiggICAmHx0aITEhJSktLi4uHSAzODMtNygtLisBCgoKDg0OGxAQGy0lICUtLS0tLS0tLS0tLS0tLS0tLS0tLS0tLS0tLS0tLS0tLS0tLS0tLS0tLS0tLS0tLS0tLf/AABEIAKkBKQMBIgACEQEDEQH/xAAcAAACAwEBAQEAAAAAAAAAAAAFBgMEBwIBCAD/xABGEAACAQIEAwUFBQYFAAoDAAABAhEDIQAEEjEFQVEGEyJhcTKBkaGxFCNCwdEHM1Jy4fBDYnOy8RUkNDVTgoOSosIWdLP/xAAZAQADAQEBAAAAAAAAAAAAAAABAgMABAX/xAAkEQACAgIDAAICAwEAAAAAAAAAAQIRAyESMUETUQRhFCIygf/aAAwDAQACEQMRAD8AKq1hbHU4kp0nMgIxI3hTb1x6aNSJKkDzEY9jkvs8vi/o51Hpj0k4tUeGuwkAkDz/AK4npcIqNcAe8/pgPJFemWOT8BwJx6ZwSHBK0SUA9SB+eOBklB01K1NT01X+AwvzRrsb4pfRSAOP0nri5mEyiXNcG8QB/X64iyvFsizqqrVadzG3rBGFeZBWCRX+OO49cEOIZrKIpKrUJOw2E/UYEZPPO1VdIsYsBIPU8zhfnTWhv47vZYJA3gepjEvdNY6bESD5YocYy+vMS9ZVXcMzMYiAQFkncbWGJ6lOmN+IU4WmAVvMC8x5+k4k/wAiV9FV+PH7OOKqygagBYx8sUcsQXBtbovrz/PByjxE91KVFrWEDSgO1pDRHLe+KS54W74U6bGbEgnr+BflM4WWS9jxx8dBfNCKVPb21O0cziPiGXdY0DrM7YrZ7PFUUggosbe0SxgG5iBq/uMT188CsHkBv7773sIwkeSWh5JN7PcpTju5I3bvIHUEifMdMD6ecdGIZiVHQb+W3XE5qL3gdVUBhDdTJubAi/O+On4WmmpWRnCyTp2gAbCWj3+eBUkG0wK3FnkO0zMATETi/S4sJ0l1BtZgx+YUjEGXq04BILjVEPpN+Rny+OOP+j6aywZ2qCwXw3gbb6jIwHIKivQjmOM09nYE3LSrQwm19JgeQxxT4nRVWpyLqTdXCzMrNpicLOb4dmVD1KtJlFpnlJjr5jFapmJY+nl/zjGoeaBWpGnSzEA+EHpc3G2Oa9FnUupC6QfC1iYmRA9wwIyreCmOugfGMfqpHeFQLQbH34mpDOJ+Gfd0ANIKeUaiffb1wRrUjWA7ymBAgBS4mL88CMnXAcEm3iwTqcXAQ1JA020DxSx2vpkWjbFG2xaRBam4coCNiC4IJj+U2xRo1qRYgrUGnmGX3fhGOK/FNUA8yTbz93yxDl9LsSosBfSVubmILC/64bdA0EeKZsIEQAFQOtxy3JwIPFmSSAnSxM36w30xO+V17pXcSNotvbn8fTFWrwlwNIWqNXWm1vUgYZV6B2DcsJrUh0Qf7S3Tzx12lacxWHTSnwCjp5Yv8P4aRmAfQRpI6L0jkcDeKqTmagO5r7eUk9ehGHtMWhgSk3coFIUBiSWMWsJn3R7sdfa2RTJWoWBjSdvX9IwvVeIMGYKDvB88dNxJkXw/i3In4RtibexgtR42AZ0NMzJI+pxbqcbbxCTcRvMfrhYGeDEalHTFiiq3IuTbe6/ljWrMGFyZBswYAA2BPzGNrxgNWo7LyBWywR8TAHznfG/YTJ4GJlNHtdW716eqFBAjYERB9pIG3JsMVLN1WQ6GCwBBVNVomLkL12PTbCpwHNZZ6jf9WAc/4njI1T+O9gJk4PV2WtSDJSdzcDQdIJAYD8Q36E8xOEaoYkXLkZh6feONQlRCnlJJO9zNoxX4/wAUqUXpUg2jUYDSPEegsdpB9+E0V61LNkMGZiSpLuupf8wvfc2wy181U7ruqAprAN3MAcySYZid/jh2tgQRr56ro8TBoBYRpMGD0/MYpUeLd5TUMiyQBI1L8hY4gymdepl+6epCm0IBzabsRItIx5lexxkGnX5k7hgSDeY3g8pxk6RibM8Ky9csUUqEbTIqRquLgaG/iPMbDrgbxUvRpPTDnw2sY5gjl0MbYPV3OTUBpqamgKoNo+PXADifGcvUZi1FmkXXvIB+CzyHPB/s+gKl2S8Oz9WpT0hwCZF45eekcvLHRSpTCs1SdRiAIFj6AH3/AD3wOo8cp0v3dDTMwGdjFrwZB5dcDOI8eqPCNpQAysSTfzj64KhL/hm0HcxnK7MFLFkgwpppFmaPEb7AevvxFkU7wlW0uWlSS6ifDESq2H0xUp5+kUVtfjAMgUSxuTG17SNsWMrxGjZBr1tO4AXY7r7XLlfCu70FBx+ztU6dHcqoA1fez6zaTy6bY6y9bL1KgoVO7YU3ChgxE2EkHneRgctQg9BO4eOQ6/TBDhlZu9XxNc3U7fEYBifi/B0093ljqZiGINQsBDAwCdrA2xXUgO6MJZR7OqL3sSMM4Dd5u0cgCoGwnzPW/nGBHGqWgq1OgrMw8RiP68/dgRyUqYXGyklVGhXoaT/EKs/U4nocUdAaYahSpcpbUx9faHl6YX+IZ2vDQqoTsTSnT8hPvwl5zhld3LNVVmPPY/CIHuwXNMCix+rccWR3vcEiw0z4j1hWQHl8bY6yvHFYyoRSDcHUqyPTVPv9+EHKcMrNVGs2/EVYatI6T5xhx4VmVoP92iMvPvFSSepNyOsTywVUka6Luaz/AHs03YBJu2loM3sQRJn4T549bgdJQTqnr4NP+6ccZ/iqZhlNWmYVwIFSBfc2WYsBJNsGc2+lWdGZPASNpmOuEkh4z2CJSw8R5iFY7bQQI+ePWudIRgSu50Axz9olvlzxQPHswFkVaksQCdU233Pv+Jwep5hmVWckkLMtAi3Ii+FpDvI2LvF8utGWDguXOlfwgFZAJid9W3TAvLcRedMU1JNt4PUz13+WGf7KKjTVWVI8JNR7xe8kCJkEicTZHsmsBmFBw1xp1MB8bkHFdekrp6KvDcp3tHvKkiC0BTyF5kdfPC0+dOqDfne/TymN+WHR6K0aZXvKQprqkczNyqlzcmRz54Tc5QS7E+MtK92QwVeWqYluoBwqnWguPLZBRcAXsSxPzb+nPFyhnTTYEKDbnq8zybTv5TgOMxUNVBsuxJFvUm9umOqlXxHoAb3+vTFVNPQnGg+e0NUCAi/Fh9d8U8xxZi+qFC8wN2uNzgV9pm8QPImPTEFWuIifnhq0AYcvmaD+1RgA/h0n5kiPnjmpRoTNOm4PQnw/7if72wN4edSzY36Ti9lqJZlWwJO4Xlv9BgMyL0tpiVURBAE26SYt7sR0MmSIpBrxcLb4wAOfPEyVkVrkJffSJHw11P8AbiRqiHVUWqrFbamp1IWQQPGyOdyLAr88Ko/sZyIqFMqrO2kiN4v1jz93TG34w5UU0TTdmN7+E+h5Dfz2xuOEyGiZ3m6pPD2ILWMHlMPB92Fk8R0ZMDQ7EswE1NIFhOpQbm+8WkYYq1dfsFYMY8UCeZlSAP764zzPN4VsN2FyT0xkrQQfQqDXTJWiIe2pybno38VsN9RoOYiROkzvPhg232GEClmIjx09x7NOR75+uHcVPFUI/FSUyDcxq5fTBfZi/wALq+HcmDzER+uNDylZT7LqRJHhFgeYPKR85xmnDKkqd98aRkqwZVhiYibR+EGNr+uEn0ZCX+1TMd2tBzMa3BPqEI+YwBXhyBdYrUFEG+pJ/wAosSZ8o92NC7UZBK1Iq66hckc40iYNumF7gfY/h5Ll+9QdDUhCPXc+84yy8dGcL2KWUNKooapXWnG4AYkxu0BDHx2xSzWUpzK1nqc/u6DtbqbqMa3nOCZLKUe9o5ek8ECSS1m3vecR5DtJTDIpptTpndphZmABpUDfrh1ldC8TMqdWi1MBjmnVdgtOOZGwJ0kX3bniYCmhVkpuoIkFnAbpMX898bRXbL1kOopUQ7gqGB9bYVOL8FyAQsKVFEUwXkoATG4VgBuN+uCp7M0JLZomTrceqBht5Rg72V1VqmoMh0XJgg+kdcBeIcCemj1aTJUoq3h7ttRjqQsgAc79Md8H7Qvl6ZrLRar3jCmALiZvJHs+U7nGn/nRo9jTxfjLLXdVK2A6TBi9xtaxwNznEKjlFLV2khfu7x5ny6nENfMa6gzD0hqbTYrIBUCB1JBv64MU85QrKVCaWNyBI2t7SifecJGKoLYm8Wz1XKg1Kgq0yWKoHka4m/8ALb54E5btNUJ8Whhz1ATeJ2/PGg8Q4DlOIBdfeTTEeFwAPzJMbn5YSc72Qoo85aqwYHarGkD0jV03wsoWrNZ3Wz9IyFgNsCt52lbxyvz2x+p1GOvTBvzFoty6Tiy3ZIIwd8wrSJinGmYIvBmZM4pZjIurGKnPl4SRv54fH+zOwm8WmRzuD/cYZ+IMBRqezameRP4W/v44WuFZTWpYsgI8KqaoEn+K82HQXPlhiWi1RDTNQhdB1uAAIM+IEfkTtjT8NEV6WX1RAG4Ox5L/AGMMC5qF0hPwxM/8454V2fqVQxl1SPuyZV2H8RQzpnlqM+QwE4kauXOk1JIYDUw33O5BvEW5RifB+FFKK7R7xmhUdTovpiBszeEDeY3mw8umBtXi/dqtOqr2F1JIXrIGx3w4cLyYrMqkhTEmL8r/AD+mFrtuwStSo0mLEDU+s2MkQIHIDf1wXyqmZuPcQRU42xaRpZDPgiDH9+mCNHM0HXYi8Rff0H6YM8WXL1KVJEo0VCE6xQOkgkxOkCWA2vJwNznZlACUNRoGwYEzO0aRyvM8sD42ZZGuyYcPXSYSekkgn9MLWdrOreAOjKbhoO/Q7f8AODD9nqq+zWYATy6fyud/TBDJcBUU2etUWpVJsvikKBvfr0PIYDi1tjuSnpAPug4noL6ZPyGCnCq9JqRVgkDeQLjz5yP0xxS4oFbRAsYkY/cVogAVWpFZmKhEAwJ9W6evPAcpUB8V0eVcqivppkdYg29SPzwKzHEQDFJzaPH6i4uZ6iccivmFvqdUO3ewJ9xifd8cW8tw7LEy5Ln+NWM7nYbC0Wg7b4bk2qZNK+hl7PPRqIHFQOYAP4TbqJvv6YKvkmqRTUTS3Yairbz4TfAij2cyenwUQ2rZpJb1F7H0GKWTyKUXZlrVGgHwNFvURfe0gYpGSqgSg0S5llDkAkRMDy2v/wA42/GDVXaCeRBi39+eN5wJGRhXG8yYVZ8NyANpgf8AGF7N1/Dv+LkOo/pjrjfGkkBg6sDGllIPz92Aue4jFh4wbiJHuuMVVcRX2Riq02NUweULz5YK5njbTCk6tEG0GPO3nhe71mbSEMk7TPOcSqzFtJlf8rW+XLEcnYUOXBeIMSBEzu3L5WB8sa/wl5pUz4vYXew25dR/TGJcHqMijw78xb8rwfrh54P2jrqxpFUIRRp9oxpgdRMyTsNsJyXEeMWxk7W8UOXpBgB4nCGTFiGNj18OBWYzZo02K6Khi1MXPlsPDaCRjzNcQasumqAyyD4bG231OIctXZav3NKlUQD/ABRMHoCDb4YCUZ+bGlGUBOzvad5IShSS8sIYn0LEzvHTFvgdBs7rY0oFOPGGNzMhYET18h64ceMUjmlCvQylIso1OylmU84hYjaDq+mLOTyS5SiEp1RvYaQFE7mBLecycPQtoV+McY+zZMuqHvVLL4rhSYgkTDAgyD9cIWW404o1FDSHChl5GGBHly33xrXaFqT5V1DUSxUtKkNCiCxi2+1+u/XNODBTqIWkpuyFhAtMgne42HzwjdMD2GuzHaI0ENOmFhm1HVdp0gRygW5jfBFeKKodiIUjUwUBQx89MT+vxwr5/hWYZu8FMET4SpA2NhuNhb3YpcVpuFbUGpmASDzFhh5bVthTUekPGR7QfelVAL6AfZB0g8gLgWubWGJu/DuGZlk7Ejb9b2j3Yz2lxTS+pZWwE7Soi20yZAODeSqVqyCpRZP5WtsfaB6HpiMFuhvk/Q4Us4oaADpm/It0kjYeQwH45UoF9ThlY80JBE2vy9++L3DaTG1RqTMPEyCfpzG2A3EwftFXRRpVPFZRUBZfIpI+AHTF1CnpgeS1tHSikXIXNkLJIhC0x1AuvLcdYwK7SulOiKn2kPVJhVU+GJG8r4rA745z2brQUcNSU2KhNIPl/ZwJbLADw646lgR8IP1w3J+k6O6HaHM/Z2CuQSw06FCAAC5hQBNt8Fcl2iztSkUrtyBRjTAZt5INh7wJvgXkkzMaaahx0Agfp88X8xkKiJqqKg6jWJ/r7icTHpUaP2C4wO4ArVXdtUT4mYgBb8yBJ3wc4xWyK0mq16hgMCFYsknZVAIBMzvzM9LY3wjMKSX7/ugsGecmdo9MR8U7QCvpXMJUqU6fs+IjVdoZoBBMEjlAw+hRizXaBqFTVl23EnUqlYOwEXt64EtSqZ2sFK/e1CDrv4QLkxMaQB8sRZHtBlKbLooSOeth4f5RH6HD52f4pki7VEzFHvGXQveNpIFzHiAm8TGGbQEBU7KihmEY1V7thKuKR1EHyU3P9MOOVyHDiv3mYJv+Kad+VoB+eK3aSqRoIrqqmYQFfEL3AgmAt7EbYXMq2lQO/NaaghjygTHyn34aEbSBJ0PVXs1l6qxSzJE7EMjQcUM52ArPY5pSsyD3cMOsEMcIdQZkuxZaTprJXSbgD2d+e04v8N4pmQniNSi4cLAqGIkGYmI3wfjb9ByouU/2bZunWNUFHh9SANtBkEyBJ8ojBCvwXOs01qOqJIbSpYEwLESdhivR7a11LDv2JWZ1op2MbgThj4J2uGaQimTUqIYqaV0opIYi5MnYC3NhhHFoZMz7iXZGsXBYhQVbQJ0sSNlg+dvhhfr8LZQfFJHILf540rtuz608JICXbSTBJ5HbkMIPEu0aKDAWo52LDYjnIg4EmgoH8J4uaRKPri5ZdTCR0gbjnGxxcTtLrBUUSgiAIiJN+Xljrsxm+8zFLWyAOQrMyghZEfi5SdpvbGmZvsTTamTTpUHeLEFqYJ6nQDHuwsXCXYbkKHAaGTqUR9pzD06jk6FUWABtyMk72jG3zjJv/wAMrirqbL0yqr4CtS4PQCxj1xrM40nYEjD6lekaUMq1Z9rVdV8h58pthfzvC8tZ6WXYybqtQwDuT4tVrRE74O8R/Z5marClRr02pJGok6YPPUokk39MBeM5OtkCtJipLAlXUyGANzBFidvTEGpxaG5cme//AItVcFqD6GB1BXIJO0BnAAEfDbniLP8AZuuyazlDqJ9qm4a83kKTYiItO+C/Dc8W3lWIt/DAjpa8k+7yGC9PiIQaEYF/xwRPoee3LzxufpT40IuSz1QvVZ5WHIWVOldMQsxYjTtGDHZ7iymm9RmvF3idR1EAAWvJjbBjL5hqjlkIDGxYNG28meXTHfGqdHNMoq945UaVZW0Re5VY0/Ef0fkqA1JdC/m+MpUY6GqOB7V4A2iF6/rj2t2gdIalNPw3VTYgCx0m0n44l4t2JSmoNDNSQxZhUAUAED8SkiQRvAwt5LKu7HVcX8Vo33NpAN7x6xgc3HaEcZM0TsV2hq5lyHKaFUksRDTyIURqE7wPfgzUpUUpvqZTSdiJZzewNmJsTM2+eM8BrIAUpkrI1MFsAd5JAHOD6/E/wbtTlFy9Wk2XQVKIEMw1AuwC6lkmDC+Vx54fm5b8FqiTLcYptroUtGmlYMGB1B5Jlh6ERyA88JfF6C04am+ulrIAVgVUwCRa87/D43uIUwaQdToXUC5XUWY7jxc7yIP5Yr8MNNkdNGlCSdRJJDGfgCY5wIwnyRaswQyWb1KCpIAYx6Tv5Hfbni7x/INmaSPRpqCCVYapYjfdt7nb9MT8KyeX1CnrFgIWQD5T5Hr54BcerihmXVWq07C6neQN1MfXDxx0ZshXsqxCtWKUBzGqTF4tJBO0+g5zjmu4og06ZquukTVUEARJMAAwOs74ipZpzdWWof8A2v8A/IQfdOCvD+H06id69VoFiGm3lJt8MFxrswO4bnFHipZh9YFpANwZtBHpti/xvJZZqiNV7wPV8WtV1LJjf+G/S2JRnctSM0qephs0f/Y3HuxT4xnsxmdMkIq3Bgc+rG5wVOzUXKvCsxTbRSzsNEimzbj+RpU45qZ7M5YaszlcvVXbUaekk7i6GOU7csLWaWoY1FKsbG9vQkR8DiXL5hmXuSjkMwIEsQCA21yBM/IYNmD44zSreOa2XO0IQ628vCcQ1OFCoSVrU6h/zEo3wa3zwf4FkUpUFo11XVLECppJMmbfHFTPjK02VaiPRZ1k6DqX8Qjn57DmMAwDrcFrJ4jTYDrpDr8RbHWW4W9VWY1QY2QbnyC2A9cFcvkRAOWzagja5RjYbwd/did24mGU6aNeOVRabknlBMN054zoxQ4P2JqVydQcKOWkSffMD1OGbLcByGTnUVNVV1FEHeVI+i/AYvjJZ2sk57MJlUJBWnRMMQoJZTBlttpO22Ouy1PLCvVTJ5RwQGnNVV8LVJkBfKb2jbbE7sYD9pc4oKClk3DAElmvIgaYMwNUncXwtcTzmYpU0qrl9NPUZETpYACWZZABDW22w8dqQxzIDROhATPOL+gnH7gFVqdQqbqx0tBBg8iY87H18sOssoqiiwwkrvZl3Ca1G7Cq6MZJMWvubeuD+V4vTXQjVtZ1TqM3EEC/rbDn2p7MZLu2r1aBSbF6Q0k877Ly3bGVZqjS3QuIB0bERfTJF5I5+eLQy2iM8dPsbn4i8MGCGIjnMnnfp88WuHdqnytIU6lAU9cuqrCyhMBiRJmQYkDlhG4ElUkLplXBg+nTzBw9dtuF0kyihjqrUl0q62tIJDLJ+JviMpyemaMSPtf28eqaSUKhFOCzJBU6tgCwNxztb5YQeI5tqtRmqadTG8f30HpbFF8xExY9cRU3JMm+E4u7CF8lU0nfbY9eUA3+mCXD+NMs+IodW4MfnhfytKpVbQgJte8AeZJsMEc3wmoFhXFQ/iiwtyExPO48saON3ozY0ZXtfnFaUzLlPMzBjzmfhj6GjHx3mMpUUHwMLdDj7FxSUeOgJ2L1JDG249MVs1wmhWEZmlTaDCyJ384sT0xaFWwsPr9cL3E+0+Vy1Q97XZ2JgoDqFO++lRCx8cB5LNxoDdo+zNGkKYyv3Y1PqDFmDWAAkklYtty5YGVMhmmpIqZSodEsaildLbj2ib2PO/lg52qydXOU0fJRVanUbY8mVZHkZHPBns7lM2lCmtddETKllJHiMWHkQbYjwTdstzpUjH8yXoStRWpnUWEixnow8JI3seWLx4i4SmaZGsrMxKnTy3sTvjYs3wmnVBWompTvyn164h4d2WylFi1PL01J5xPw1SB6ADFHFLoTm32Y9kKGazJelTYknSxgamHMCbQbA3MbX3xWzPA3ywiuWWVJJbUJBHs9JDTaeZON/Wio2GAHavsmudXS9aoqi4URpkbGOvvwONgbMiy3G1VO6dVakx1GkxMEwRJgg2FtxiKvVy7VCVpCmjpp0UyQJF9UkkzcDDfQ/ZA4JP2tSTt90fdPjwq8e4RTytUUTXWo4F4psoXrdjfY/DfC1KO0xT3JUQD4U1CAADeNgTteQCL9fdiatwquUhIEAQohZgmFFzG/M9cXuzRDUtSnZufSBg0HwaXY1C5X4I9Du8y+j7ttB0tM2YLA5X2JxzxJEca6i6ixAn8VyAL72/LDDT4nTJjUJF/yt8SMCBVRwTqvPP8Av64rglHabJzXVC6hoqQ9KrpZTADpI3J6deYBxfzfFsxVTS2l05mlB95G/wBMRZjg6AeJyASApHU2A85xTfgdRDKkNa0GD/fvxaUL7QEzjWp5+42PzsME6HAqrJrbwoBOpySY8hc4FCrUAPejVHKos/8Aysfnhm4Vn40a2qLTgErZwBEmJhhaY8WIyil0OmBqHD2qMFUgk8jY/O2D2R7Ahj3lV2gbw2lPezflGDuR43TYp3NKNX4qsM8Q2yjwi45zi7R4DmsyKvfsQreyXNgJOyxa0csTbGK1ChlqaBUHfCYhCNPnLOZPuGFvtN2iq03RVpUhTAhlKReT/EdREDe4scONerlMnSLIjZxwT4U0kA89zA+Zxnv7UOKPWzkWVUpIFA85a/UgsRtjJgZDT4plak95ljTPWmYHw2wV4LmcvTqK6ZioQtzTM7elhIOEzI53u5kAzG4B2Pn78dPm5PhsOgwVLwBr+Sq5NWU95VzmYIkM4/yuYiALgMsX3GLOUqZ/VWrZkpRyy03WlTBCEGLMd4taSbTtjNeDcZZCGQaWSGW1zJ+YMbeeG2pwXNV+8r5uvpoujQztZFaCAqQBMWwowrDirFXP442YzfnJsPPFbJdoalySSzHUbiZE784nAzMU6jVXZZiTDezI2B94AxJkuFu/3hmSzCFtcbkn1OJ8KTANVDPVqxXvajMInxS+kXuBqF/eOWIuL8IoUFfRRdzZVZyzXMy38MgR6W9cU+H8NzWpSFYLN2kRa/vxY7SGrXZUFGvGr8OnxNy8JRjbyOHxJrsz6K1TO0G+57p1NIaS2kSL3IvvN7kYXu0NJaT6UrvVETJ2E+eo392O+0JqLUYlKiat9Uz53IFiduWBVSsxEG8jly53xVt2Ai8TWF4xcThdSAwgg9DtP9n4YjoLpaQ3xH5jBbKQ1Kq7VlUqPBTHtO07CbAfE72wsuS6Mc0q1SiQiKHUeIqQL73mJm289OuG3LZKp3K1HomWAnT1PlqJHvwvcO4e1VVqO8AzIJjSJj0i03wUy/HgtRaGRois/sh2JMny5x5yBiuO0nyA0G8jwUH25Fp0gzEWuRYX5Y3PGWdnuxopDvc0+vMNLaUMKs7wN2iYk9fTGpY068Mj5/492ozuZmmAaabaKYN/5n39Rb0wHocIeRrAUTccyPpg/wBplfv6bAk65MzaRsSJ9Z62x7VFJBJfVeIFjJ9b/wDxxNZYxlT0FpsLdn+0dLKQXoAk2NRD47+puPQjD3wfjuWzAmjVUnmps3vBvjJO0mX0gBG1rq1B6TDUq7AEGJN73job4Cdnw61DLN1llgmzDnsZYH3YpxU+gXXZu3HO0NDKAGsWBOwCkz7/AGR7zhdo9rc3miRk8odPKo9x+Sj4nALs32izmhaFcCprfuwHAII0Eg+dwRyw2rw/MVVAqVtKQIRNo9BA+M4Hx09m5FfLcRrZaamdz1EKLtTChtP/AJhGn3yMV37eNWOnIZSrX6Ow00/WTA+BwZy/BMuvhKh2ifHfbnG2+CTuqi8AbdBhuMUC2LlbK5qrSc5qroBpkaKZgBiIkxAIEzfGR9p6btn9OpVPdLBYhYAkc/LGw8ariolUiWWnTYFADJZlt8Aelr9MZNmcylWoxqKhLKFWR4gRbSW8r+WJ5ZpKgpF3J5wZVSjnUZkkDyHLl/XHPFOIVHCaRoRiDqbbrcb+XnbFyh2Tq1suPsioXFQq71GIBWAwJuZPiA8K7csXuHfsxrVFAzeZVVF4pglm9WawFyNjiKhKuw2Ly5ZHfUH8UQ2qwIMEEC+8DyM4i+w6SZQjxE6jtB5zE33jr64L579nuay51Un+0UheNnU8jpNmgefuwOo5z/DdYN5QgrpA3mfpiLUsbMQcPyyIp1E6C6hZBHiB8MepjBLMUi2mDGlgx8wNxgWEp06pAl0Ygot4UiI3N4tHO3pi5mcwCQNRGkhiOZEwQcd+PKnHYjWzuu7d4qlZpsLkiRN/cOW+DHDu7bMJRqUlIDKmoSpAsJEGLDywH+1OXUBZpsLnob2+mDnDqkZ2mrCy1F25i35YpKmZDf2f4lk+8FPKUjBjVUKkdYuw1E+sYs5mhmGTO9+0U2VhSn2QtxJAE/G5xR4H2oGZrJTpZdqVL2pYQfIECwPkZOEnt3x/MHOV6DM3do3hQNaBBBgbm/P8scb0UCuazDUaRGTCu5Y6nqqLfyofDM/xE+mFD9oUvnC76tRpJBIItp5eUztbfBPhXaatRpOaKU3qEEh3BbSegWY+WAPH+P5mpXPeuWLKPaAta8WsPIY0XaNZUy5XSRoFvFB2MeuBdZWiIi+wjn5/1wbyMEqCI/v49MF6fDaX4Y+v1vgRlsAr8MIHieZ2sen16RhtzfEzVBasS2lIpC8KYtCjwrA8sLXFs1TRoQgm5ssQeV/jbA1M+4YNJPl0/TBackFOg5neMs9Qv3JAMDxEwIneP1w1cBz2TdkpIxqVSPCpQgTztEH43wt8BVG8VYwALCZ1AQYjmTth34rlqlLu6lCm/d04LHQPFeZJGy8gNz1MjBhT0G32EuKZY0kVqraGcwoI8uZnw+n0xV4hxFhTFLKpOseOoGBYGbgBo1DyHzwRy/7QaVVO7rUtEi4Uj3jSf1wD45mcmqg5aoO8JuoBU6ecxbfocXjjTW+ycpuyCvwxaqUu9mmFF0UhQxiBqi1r7YVe09ehTp9zQrFzMMFghRzuAATMCPji7xKg1ZdKvoJ3Map8pkEYWM1wKvTnwFgPxKJt6C49+N8e9hv6BmPJx2VIsRB88cHDGOkrMNiR6HBrg/a7NZZgadQWEQyKw+Yn4HAPH4YBjVex3aGpnc0atRPvBT0MyyE5kCCxudJONyxh3YXh70slrYAByak7GdKlAbyfDNgLScbjhZhRgmdFSqqKjJ5aYUuOrzILA7RAN7Wwu5xKwgNr1KYaVNuQBMQJjmZvgFmc/VWqtQGCptHSdvnghxDjj6nSqoaD4eWkG4vF4853PXEp4ot2g39hLPZvuCVVRpsDq2626WOAWa4qXJZfA34QPLphx4B2T+3JTpVMzTpMYaDJZgAR4BIU8uZPlhoX9m2SppppzXqhgCzsD6jSISxjzGDiXED2JvYjtK/eqKwkB1hgI3YC/L4Y0Htb2hbLUaRRwGaAosZIF5HS63n64tcL4BwylVSnXen9oPs03dRcR7InF/j37Oclmm1OrqQZ8Dafdtz5ne2Kzd6sCVGV1e3Wapgyx7xSY1AEX+cRsNsCs/26zdY3qaBcxHoYE39OeF3PV17xwoJXWwXVBsCQskbmOYtipUqzHliEYugjNmO1margo1RijsfuxCqZAF4uRA2neT1wQyWWVVmbmAIElSRtG5EgXFrHClkQRLfPngxwSm3eMCjliDpAaI0gkzzmxgdeW2EmFX4O3BeO52hmKeVplKisdKCqhUTF/EPEsX3n0vjQOMcUTLU1qV2VFJC6j7IYiYmBAsbmNsInZ6Hr5adWulWWfHNyCLzuI2YTynDD+1e+SAtaqpPlIb9cWxy5RQGFaec1gVEZWU7MDKsN7RN8Z12vyWYq1zUNJdNvEss0AbEm4vewAvhV4fVekxNF2pk7hDAPqvsn4Y1TshUr5rKd4zKXWoyRESAAQQbjn6YacbRhH4Rla1Z9NJEM+3qgWFiSTJ36YOcR7ItpBV1UgQenuk/PDL3ZpPrKlHIiY3HSdjiwudWwZD6rf3kYSOKC7M7MuNLM0ULikxTkInaZNrjnvgzwbj1Jq1Fqi6CtRdR3EC52v+uHLj+YFPLvVUa7eGOZNhfbfGV0M8GInxu9h/ESdtIAmR1wzkopVsCVs0t+3SvUWllqBVJnvHEbAxCD0/F8MZFxCvUSvULqQxYkj1Y8zvPXDictmMpRbNPlqZUWUuCrqdriYPOxGE7NVHrE1GlyxJnnF58gL7Yk0My5kKwDBoJvOkW9b3gWxJx/NTU+93MMoW6g2vPPY4k4ZVRVJYhRpPiblI5GJ93O/TADilaWWoFKySQYgHYyBYAbGw54SMWzaoYOF16IQGsraU6EBnv1IIA9d+WG/KjKFNQ1oHBCDUGY7yWEeEQLST7sIPDMz4QajWYaRBWeQMhmAgiBN7CLRgnVz7pTlSNCHTqAGpeiwOQNwbje/Isr+jC3nOHVA72AOrby5H+WIM4o6Ctiu8gfqPf0wWpZhqpnSALyfdz8hiP7Nu7oxCiN4Avubzc8vPlhoyfoDvgdfTBa+gagOUzzJtthryv7Rc6jjQwIiCHVWXyuPFsefTCZmHeAWiDsBsPdy+uCPZttNXWUR9Knw1EDLeN1P1w3BdmH5/2gK6AZ7JZdwRBIMMTG6iCRJ85wgcR4ijVnejTWkjGyAkwP5mM+eLPa90+0uFpJTC+GEHvm8nnG/LFHg/DmzNVaSFQWO7EAAczf6C+KxVLQBo4P27p0qYpVcosc2QyT5kNP1wUPHOG1SHUlKkQJlYvsblfhhf4p2BzCGabpVHT2W+dvnhXzGWZCVddLLYg8j9MHtmH3idaiVBZUqCdOwPKd8BP+i8rVkqhWP4WMfPFns/lKNfKpTVIqBmLvqgyNt7QFj54gNF6GrVLA8wNvUYyMwJXyNKnc1AZFlYQw+B+ox3kKdGq+l10oGlmAJbTt1gC4jFfj1TvGDrBEATiDhzkkodRDEatO+kGTfpb054lO7YTb8zmaS0tbgimoIVJFxyEjygW+IxqGMvodkcrnMnSCVXp1e6ADK3iFhZ0mDHpNsafOGk7Mj5O4zwytlniosq3sMLq3owsfTfqBilVploBBUm41CPrjQezueqH7pULk/wCHGoMPT8xceWDVfhlCqGTSajgw1DWhZbfhJs7D/wAMlW8ycO0BCJw3iQX7OWOnu2AJP8IIvb34c+2XajTkTodmeq0KwJOlYEmfiPecV8pwXLrJWkjrqguJD0z/AAsH/dkdGA9cfuM5dqCmXR1gkpWYLA8hfV5aZwjYyQg8OqK7F6i6tI1EyY3gk8+fPDLR7V1VolO/q90wgiSLCbBugsIB53wJ4dxnL0c0KqroBUq0KQAD5EsTcC9vTDnTGWzFA0wEakZICx4Sbkr/AAtN7YHx8nYedaMhruCxIAUE2A5eWP1FJO8ecYYO0PZOpROqkGq0z0EsvqB9R8sAK1J0YqwKtzBsfeMamhS8qqkeMNM3jbpi5k9XtI0m8nf3xuMDkyrBVYnwsJncWifT64JcCnUHkIDVXneCwBj/AN0z5YTin2FOhl7J5gtnsrH4agE9QFaJ+GHz9pLE5Mg/xrtivluzFKnVy1amS5Vi7VJCkgjw2CaW3I5HbxGIwa4tl++TRqZIMgrBv5gghhfYj0jFYxqgNmMqlpB/L/g41H9kx/6pUE7V28/wUz+eBVfsSzBmZVoqqljXUxTIW51U28QP8pi2K/ZbtJl8jlKzPXpPrqTTCSxbwIB4bFRIvqjBYDRs/wAQppaoyieTbG+3y3wO/wCksrSbQCl/bWVJhtpnabiMY8/HXzFYVXqAMT1lfQA8jtHzwWyHZls7VpLBVZBZvwlQZMxG9lkXkjEXJ3Q9I0+t2cy7mEFRFsWRWIpsDPIz0/DGKmb4RQyFA1MtSRKpamneEamhnVSJN7A2/PBB+K08ugpkAFfCqIZEDa/L33wDz3FqtcHZKfy953J8hbDtgSLPb1qFWicuz3Jvpgke/YYy3idOllF7st95ELaWAPURG3lh27xF9kaj/E35Dl6nECK9XWE0PVRS2lnAkDnJ8vd54CMxIza5jNFGcSY00wV0pTA9pysTeCR168gFzmVCUkdWlajMF81W0nlJsY5Ww+5btHlHWqzUESoRpBDswYCAQSTp0xJsMJPFa9atrqPJVXIkCEBYiy8otsNhjN7oBNmOJ0vsqKtNTUICszGWUrDSggABpgzJ3jAs1dcxa3Kwnz6n64nyue0CpRamBrhSwWai6eYm0GJNr9Rg1luH06xd6dRERKahNVvFBlj/AJrTN4LgXjCvXYUrBPC2Ksx3BENy57T8MNVDPolJg4UevgiRB0MsqT/NM7dMLmXyQ0pqlCCZYeIGbiRv025YL5Gi7rVbwGhH3tIuBp5FlmI5eHz26Tq2O4SXaIM+9Jk1SJvGoTP/AJlEAmTuAMRZSo3eatMCBMc4kn8vpgTnOEgMRSqhlmwa3z2PyxE1atSILKV8+R99wcO4OhLCvEAcw71tQEksw8p5Yo1qL0ipW5I5TN+nrjijxaZDrIbcp4W/TDV2WyuWepTqVFd6ZOkAkqALywiNRmOcDxeUNFuzVZD2e7R5mjVVXFQgXKMOQBPPlOm/rhfzxqO7O0lmJYneSTJ2w0cTy6Uy1Oi7FAxEO2owIi/TyAHW5vixwLgneeOoB3YkAT7REWPMDrz+uM8tPR0R/HuNtix2Zz3d1HVjCESTfwkGx8t4+GGSvxuk7ASJAAMbGOfvv9MHs7wulWBFRRtFrbbR0Ajlhaz/AGKIvl6pB6G/uB3HxOElNvp0I8Ml0DeK1MuyHSoDNcGIn+/PFLs0gWqzmRpED37gjePTAbM60dldpKkzc788E8lXbSQp2BMTB9cZ8km7JDqO0VNGk02sJGlgYI2seXlqnzx9Axj5F4xmQVgg6wDPi5ecb8+ePrvDRba2YVsnl6dJAlJFReiiJ9Y3984VeMdjV1GrlT3bkklPwsd7dCT7vTDagEdTGK+f4hTooXqsEUe87gWAubkbDHVF8dk3szXMtmswdK06hroNDMoglbgpUcxKibBzblgh2fy9HN0jTzV1AJCOsaYsWSobqRz0xvfFDtFxps5XNPLOy0LKxXV42gkk+EbLaJuBvbC7xLVTikHBgGWBJBmQV0kTeAYxLJlfi0FIEca4ei1HWijwrEDUQdQBiVjrviCjksxSmpTJUgSdLXA8xzH6jBujVAfUVAJJi/l1PKL8gT02x5WgOGFTUIIIBACjSJIvMA453mlYwQ4NxeuQO9FMiLMrQTz9k/W2C/3NYjvER2W4DAEr0sbjCtXywlzY6kESCRaSNJmeQtgZU4ZD09NRkZhZmmCbbML3vy5DDQzN/wCgUOnEezFN1LUG7t7nSboSdzG6n0keQwvDhj0v3lRJUSIk7EEKPh0xHwztdVpHTVAqAGJFj+h+WPM9FdjWoV9QAOqlUsyjnp6/3fFHGL2Y1zgP3dFFKmCL6YImeg3/AJhOD9I0U3gv/DNh0t/zjKKHawUUcKe7dG9hoh7TIBmesxiovHK1fMJ3bO7uAYUfARERNr9bxhJScdIavWbXUotWEOBoO6kSCOkbRjJf2n5fLkrl6OmnTpEu2lR4ngg+++98aXnuO90gU+2FAJ84vA9ee2MxzvZoZiqW1VCDfTafj0/ucPFpWF2yp2E4BlZ+0Vzr0HwrNiREWHTz6Yeq/F6tWRTAReZFvi35DALK8PpZdQoOqPwg297c/diV6rVN4Cjlsq/l8b4DdsyVHetF2HeN1Ps/Dc4irVGa7H9Pd/TFU8VoU4lxJ5n2R+vLfrtgHnuP1Hdaa6DqcQ0wBt5bbi+84RyraM2GOIZ9aIDPZSCZ8h9cIfHO0IeoWoB0ldLMWMsPITCjfbecOf2RKtGo2ZZe5UFVJM+LcmwmQQAI6e/CFxbgxotLahTaCjadwesxGDHJYCzwXMqktUA0RF9p6ybeWm/pghnM59pCJRp6VDg943gT0+PPfC2yrIHjY7C4jyjfDfwrTSlnphqseFSxfR5sQYHLwiPPphJ/YYxcnSDOcylJQ7tBDzGoSWBOyj+H4eZnAerWkaRZRy3nzJ5nE1SlUqEs5ueZufIQLDyExjz7Go38XmdvWNrYmk12zux4lHfpQ71QNRkqBJKiYHPy+eNFyGRpU1KIBpIux3eLgmOfMAWHzwngWI5eQ5dfU9McZbO5mjCo4qIIAp1eUbBWF7edhhkxpJjjmcmCvdmGp2PdsPCefKD774A8T7OpJNEGjP4ZLofq3ntGJB2tpnLy6lGDMjA3ANrT5iLwMCst2iqCHYt92bgoRaObbC+C5uL0c05Q9WyXhfYdarO9RVanTN+4ks3T7tb3PkD6b4j47lqhr91UAoaFAWiG9lTcTpPiN73AFhAjDVwHP0mVMzmEZEB2Uy4iTqIswXqVB3GNDyuZyWdWUajXA5WMeqm494xRNyJ3GL1swpsoigljIG94H6c+c8sS9l+JxWMropVm0qNhrHsmOWoW9QuNL7S9kckqlmY0CBIKGZ/9M/CFIxk/aGgyfdUCKib6whSDM+zyIN7TgrFKuh3mi39D5q+ZxT4pn0oUzUbYbXAnpucAuFcaqQFrhYCj7xWsTzDSIDbTNr4o9oav2o6leBTFqYix5lm5kjY7W67xKSzqtAmrrqVCWUAFiRBHMyecnrecfkARSAyyLyy/1tgZTzNQwBLSbagN/I7Y5rUjpAZSSOcyB5eV8Fq+zkZ7xTTfV4QZIgfXmYv03x9g4+PXoRAdQZ/Fcb38jj7CxSJhXbM2sALYzf8AaQabPC6nzBQagGsiLJuNwTfmLA40HljF+Nf94531f/8AliopXq8bcL3FGmFSAfDdzPPXFmPOBJ6447hIGlhqAvrYTqnYD8UQNvPpgLw72j7sXP8ABqf30xIJb+2UomkrBhfW5ktzMCNIX3G/PA3LOu1rghokb7XNvKI5Yhpfg9PyxDT3PqMK12YPLTk0lVjKCZmTpJAtE7RHvGL2aylcuDS8UKJuLEgXmNtt98WOG+x/6X/2bBPhH7xP9Cn/ALWxNxqVBKVHJa1IqqhufDAsebD9OWBvFuzmWUB6WY0n/wANxJkDkwgeV8GM7+89/wCmJOK/uz6Y6IqkqCyjlqVWolMqtOshAVlexG03abcpG8WA5ueRanl6arlqK0X0jWwu0xeCeW9z8sCuGfust/oj/bgk+5xw5vy5RdIpHGj3uAJaqxZj+EXJ9WNhjypWdhoUaR/Cv5nc4jr7j+X88Wcvz9MS/lzsfgio1IL7XiPQbD1PP0HxwP49rNEmQoGwkr66Y+fXBvtd/wBnH+h+b4TMz/2Sl/on/e2O/l/WyMuxdTOOxNOrBQ2ki4g8jyxPVQCq341pkSy7RsomRPK/oPPHibH+U/7sQv8Av1/1KX1wt3QA/wAZmgqAKFWbC7CTeTA0x5TtjjjlSvUyhcOtUARUAB2kgMoNxH8Qgcr7YvP/ANnqeo+j4Bp/2Nvd9TiUTMUlzBAFhIMhohhHmMNHBc8z09TAe0Y0iOnuPPcYVKu5/vlhg4F+6HqcdkYpti8nHaGSjmAbbxYjY+l999592JDUBnkfP5HAdtz6fpgg/wDhYTJjS6OrDnbdMm0x+nPz9+In6/H0/vnian7K+pxC/P8AlH54gdYCzufcd4qjStWJLf5ZuByBFj1tihl84wJQksrCCDsdvz8xti9xz98P5T9cCsj+8XD+M4MiuTNApcFqHSCyhh7LAgMDyEmZEA3INtXniHg3Z7N1Stal3TEEHvqTnUvWQsGRfeZjHnaD983/AOun+84s/so/70P+kfyw2H1AyJJ0ifOcB4lnK4IrsCo0qHJm3MgmBJFxy89zV7TcMfI00FVg9dplQLAcjY7nfb+u2/44/wBI/VcZB+2T98P5H+uL/JJKkS4pszYcRaSAgPMggn1mOVsXspUQvqUojRP4t42tbeD64o8G9t/9JvyxHk/3n9+WINaMMPFWerR8TLOokk3aQYuAPgB/XAKoawZQGWTzn5G0/HDbxX91/wCb8kwl1Nj/ADn64SL7GkqJa9bWjd4yyOgNvhbH1/j4xzXtP7/pj7OxZKg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http://www.capetown.conf.co.za/images/newla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33500"/>
            <a:ext cx="41624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s://c3.staticflickr.com/3/2091/2066197705_d8e98251ce_z.jpg?zz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766" y="3599656"/>
            <a:ext cx="3638550" cy="27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4" name="Text Box 54"/>
          <p:cNvSpPr txBox="1">
            <a:spLocks noChangeArrowheads="1"/>
          </p:cNvSpPr>
          <p:nvPr/>
        </p:nvSpPr>
        <p:spPr bwMode="auto">
          <a:xfrm>
            <a:off x="1043182" y="3427363"/>
            <a:ext cx="6605127" cy="177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204913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Region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includes Burundi, Djibouti, Eritrea, Ethiopia, Kenya 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796925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− Rwanda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, Seychelles, Somalia, Tanzania, Uganda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204913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In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A.D. 100s, Ethiopian civilization of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Aksum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 trades with Egypt, Rome 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204913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In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600s, Arabs, Persians, Indians trade in region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796925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− important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Tanzanian trading city of Kilwa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flourishes </a:t>
            </a:r>
            <a:endParaRPr lang="en-US" altLang="en-US" sz="1500" dirty="0">
              <a:solidFill>
                <a:srgbClr val="003300"/>
              </a:solidFill>
              <a:latin typeface="Calibri" pitchFamily="34" charset="0"/>
            </a:endParaRP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1204913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Area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becomes cultural crossroads of goods, ideas, people 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457200" y="1308100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200" b="1" dirty="0" smtClean="0">
                <a:solidFill>
                  <a:srgbClr val="AE4935"/>
                </a:solidFill>
                <a:latin typeface="Calibri" pitchFamily="34" charset="0"/>
                <a:cs typeface="Times" pitchFamily="18" charset="0"/>
              </a:rPr>
              <a:t>East Africa</a:t>
            </a:r>
            <a:endParaRPr lang="en-US" altLang="en-US" sz="2200" b="1" dirty="0">
              <a:solidFill>
                <a:srgbClr val="AE4935"/>
              </a:solidFill>
              <a:latin typeface="Calibri" pitchFamily="34" charset="0"/>
              <a:cs typeface="Times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457200" y="1073150"/>
            <a:ext cx="8229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400" b="1" dirty="0">
                <a:solidFill>
                  <a:srgbClr val="595959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Section-1 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57200" y="1738313"/>
            <a:ext cx="24391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2284A9"/>
                </a:solidFill>
                <a:latin typeface="Calibri" pitchFamily="34" charset="0"/>
                <a:cs typeface="Times" pitchFamily="18" charset="0"/>
              </a:rPr>
              <a:t>Continental Crossroads 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30238" y="2319338"/>
            <a:ext cx="8775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Cradle of Humanity 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039300" y="2678428"/>
            <a:ext cx="5681662" cy="28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204913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Prehistoric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human remains found in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Olduvai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Gorge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, Tanzania 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35158" y="3046910"/>
            <a:ext cx="8775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="1" dirty="0" smtClean="0">
                <a:latin typeface="Calibri" pitchFamily="34" charset="0"/>
              </a:rPr>
              <a:t>A Trading Coast</a:t>
            </a:r>
            <a:endParaRPr lang="en-US" altLang="en-US" sz="1600" b="1" dirty="0">
              <a:latin typeface="Calibri" pitchFamily="34" charset="0"/>
            </a:endParaRPr>
          </a:p>
        </p:txBody>
      </p:sp>
      <p:pic>
        <p:nvPicPr>
          <p:cNvPr id="1026" name="Picture 2" descr="http://f.tqn.com/y/archaeology/1/L/n/A/axum_obeli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736" y="678441"/>
            <a:ext cx="2187863" cy="328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4" grpId="0" autoUpdateAnimBg="0"/>
      <p:bldP spid="18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447675" y="1781175"/>
            <a:ext cx="822960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en-US" sz="1800" b="1" dirty="0">
                <a:solidFill>
                  <a:srgbClr val="2284A9"/>
                </a:solidFill>
                <a:ea typeface="Verdana" pitchFamily="34" charset="0"/>
                <a:cs typeface="Verdana" pitchFamily="34" charset="0"/>
              </a:rPr>
              <a:t>Living in Southern Africa </a:t>
            </a:r>
            <a:r>
              <a:rPr lang="en-US" sz="1400" b="1" i="1" dirty="0" smtClean="0">
                <a:solidFill>
                  <a:srgbClr val="2284A9"/>
                </a:solidFill>
                <a:ea typeface="Verdana" pitchFamily="34" charset="0"/>
                <a:cs typeface="Verdana" pitchFamily="34" charset="0"/>
              </a:rPr>
              <a:t>{continued}</a:t>
            </a:r>
            <a:endParaRPr lang="en-US" sz="1400" b="1" i="1" dirty="0">
              <a:solidFill>
                <a:srgbClr val="2284A9"/>
              </a:solidFill>
              <a:ea typeface="Verdana" pitchFamily="34" charset="0"/>
              <a:cs typeface="Verdana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N" sz="1800" dirty="0">
              <a:solidFill>
                <a:srgbClr val="2284A9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43532" y="2311790"/>
            <a:ext cx="78957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Modern and Traditional Lifestyles 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046260" y="2688882"/>
            <a:ext cx="6986075" cy="11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4950" indent="-234950">
              <a:tabLst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Some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live modern lives as doctors, lawyers, professionals in suburbs 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Many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blacks work menial jobs and live in homelands, shantytowns </a:t>
            </a:r>
          </a:p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Some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ethnic groups keep traditional lifestyles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914400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work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as farmers, traders, herders,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metalworkers (like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Zulu)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4" name="Text Box 78"/>
          <p:cNvSpPr txBox="1">
            <a:spLocks noChangeArrowheads="1"/>
          </p:cNvSpPr>
          <p:nvPr/>
        </p:nvSpPr>
        <p:spPr bwMode="auto">
          <a:xfrm>
            <a:off x="1043182" y="3766567"/>
            <a:ext cx="56816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204913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Emperor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Menelik II protects Ethiopia from Italian invasion in 1896 </a:t>
            </a:r>
          </a:p>
        </p:txBody>
      </p:sp>
      <p:sp>
        <p:nvSpPr>
          <p:cNvPr id="19543" name="Text Box 87"/>
          <p:cNvSpPr txBox="1">
            <a:spLocks noChangeArrowheads="1"/>
          </p:cNvSpPr>
          <p:nvPr/>
        </p:nvSpPr>
        <p:spPr bwMode="auto">
          <a:xfrm>
            <a:off x="1043181" y="4678368"/>
            <a:ext cx="6979942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72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Independent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by 1970s, many countries suffer civil wars, disputes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796925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− colonial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boundaries mix ethnic groups, lead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to internal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conflicts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30238" y="2319338"/>
            <a:ext cx="8775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="1" dirty="0" smtClean="0">
                <a:latin typeface="Calibri" pitchFamily="34" charset="0"/>
              </a:rPr>
              <a:t>Scramble for Africa</a:t>
            </a:r>
            <a:endParaRPr lang="en-US" altLang="en-US" sz="1600" b="1" dirty="0">
              <a:latin typeface="Calibri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35158" y="4315238"/>
            <a:ext cx="8775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Conflict in East Africa </a:t>
            </a:r>
          </a:p>
        </p:txBody>
      </p:sp>
      <p:sp>
        <p:nvSpPr>
          <p:cNvPr id="18" name="Text Box 60"/>
          <p:cNvSpPr txBox="1">
            <a:spLocks noChangeArrowheads="1"/>
          </p:cNvSpPr>
          <p:nvPr/>
        </p:nvSpPr>
        <p:spPr bwMode="auto">
          <a:xfrm>
            <a:off x="457200" y="1738313"/>
            <a:ext cx="2883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2284A9"/>
                </a:solidFill>
                <a:latin typeface="Calibri" pitchFamily="34" charset="0"/>
                <a:cs typeface="Times" pitchFamily="18" charset="0"/>
              </a:rPr>
              <a:t>Colonization Disrupts Africa </a:t>
            </a:r>
          </a:p>
        </p:txBody>
      </p:sp>
      <p:sp>
        <p:nvSpPr>
          <p:cNvPr id="20" name="Text Box 61"/>
          <p:cNvSpPr txBox="1">
            <a:spLocks noChangeArrowheads="1"/>
          </p:cNvSpPr>
          <p:nvPr/>
        </p:nvSpPr>
        <p:spPr bwMode="auto">
          <a:xfrm>
            <a:off x="1050564" y="2688106"/>
            <a:ext cx="7341268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176213" algn="l"/>
                <a:tab pos="4572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19th-century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Europeans seek African resources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796925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− 1884–85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Berlin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Conference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 divides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Africa; African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input denied 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87558" y="3450026"/>
            <a:ext cx="8775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540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Ethiopia Avoids Colonization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34" grpId="0" autoUpdateAnimBg="0"/>
      <p:bldP spid="19543" grpId="0" autoUpdateAnimBg="0"/>
      <p:bldP spid="2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fricaanswerman.com/wp-content/uploads/2010/03/africa-188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925512"/>
            <a:ext cx="5419725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-3462439" y="28313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b="1" dirty="0">
              <a:solidFill>
                <a:srgbClr val="2284A9"/>
              </a:solidFill>
              <a:latin typeface="Calibri" pitchFamily="34" charset="0"/>
              <a:cs typeface="Times" pitchFamily="18" charset="0"/>
            </a:endParaRP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637615" y="4000075"/>
            <a:ext cx="7311766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latin typeface="Calibri" pitchFamily="34" charset="0"/>
              </a:rPr>
              <a:t>Tourism Creates Wealth and Problems </a:t>
            </a:r>
          </a:p>
          <a:p>
            <a:pPr marL="403225" indent="171450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Wildlife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parks in Kenya, Uganda, Tanzania attract tourists, income</a:t>
            </a:r>
          </a:p>
          <a:p>
            <a:pPr marL="403225" indent="171450" eaLnBrk="1" hangingPunct="1">
              <a:lnSpc>
                <a:spcPct val="80000"/>
              </a:lnSpc>
              <a:spcBef>
                <a:spcPct val="50000"/>
              </a:spcBef>
              <a:tabLst>
                <a:tab pos="457200" algn="l"/>
                <a:tab pos="1195388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− need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for food, farmland is threatening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wildlife reserves </a:t>
            </a:r>
            <a:endParaRPr lang="en-US" altLang="en-US" sz="1500" dirty="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13" name="Text Box 60"/>
          <p:cNvSpPr txBox="1">
            <a:spLocks noChangeArrowheads="1"/>
          </p:cNvSpPr>
          <p:nvPr/>
        </p:nvSpPr>
        <p:spPr bwMode="auto">
          <a:xfrm>
            <a:off x="457200" y="1738313"/>
            <a:ext cx="33107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2284A9"/>
                </a:solidFill>
                <a:latin typeface="Calibri" pitchFamily="34" charset="0"/>
                <a:cs typeface="Times" pitchFamily="18" charset="0"/>
              </a:rPr>
              <a:t>Farming and Tourism Economies </a:t>
            </a:r>
            <a:endParaRPr lang="en-US" altLang="en-US" b="1" dirty="0">
              <a:solidFill>
                <a:srgbClr val="2284A9"/>
              </a:solidFill>
              <a:latin typeface="Calibri" pitchFamily="34" charset="0"/>
              <a:cs typeface="Times" pitchFamily="18" charset="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585993" y="2313697"/>
            <a:ext cx="6655465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-177800"/>
            <a:r>
              <a:rPr lang="en-US" altLang="en-US" sz="1600" b="1" dirty="0">
                <a:latin typeface="Calibri" pitchFamily="34" charset="0"/>
              </a:rPr>
              <a:t>Farming in East Africa </a:t>
            </a:r>
          </a:p>
          <a:p>
            <a:pPr marL="6334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Countries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grow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cash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crops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 for direct sale (coffee, tea, sugar)</a:t>
            </a:r>
          </a:p>
          <a:p>
            <a:pPr marL="457200" indent="0" defTabSz="1195388" eaLnBrk="1" hangingPunct="1">
              <a:lnSpc>
                <a:spcPct val="80000"/>
              </a:lnSpc>
              <a:spcBef>
                <a:spcPct val="50000"/>
              </a:spcBef>
              <a:tabLst>
                <a:tab pos="457200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− such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crops take up farmland needed for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growing food </a:t>
            </a:r>
            <a:endParaRPr lang="en-US" altLang="en-US" sz="1500" dirty="0">
              <a:solidFill>
                <a:srgbClr val="003300"/>
              </a:solidFill>
              <a:latin typeface="Calibri" pitchFamily="34" charset="0"/>
            </a:endParaRPr>
          </a:p>
          <a:p>
            <a:pPr marL="633413" indent="-176213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People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leave farms for cities like Addis Ababa, capital of Ethiopia</a:t>
            </a:r>
          </a:p>
          <a:p>
            <a:pPr marL="457200" indent="0" defTabSz="1195388" eaLnBrk="1" hangingPunct="1">
              <a:lnSpc>
                <a:spcPct val="80000"/>
              </a:lnSpc>
              <a:spcBef>
                <a:spcPct val="50000"/>
              </a:spcBef>
              <a:tabLst>
                <a:tab pos="457200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 − rapid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urban growth strains resources,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agricultural production </a:t>
            </a:r>
            <a:endParaRPr lang="en-US" altLang="en-US" sz="1500" dirty="0">
              <a:solidFill>
                <a:srgbClr val="00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1" grpId="0" autoUpdateAnimBg="0"/>
      <p:bldP spid="1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457200" y="1738313"/>
            <a:ext cx="33107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2284A9"/>
                </a:solidFill>
                <a:latin typeface="Calibri" pitchFamily="34" charset="0"/>
                <a:cs typeface="Times" pitchFamily="18" charset="0"/>
              </a:rPr>
              <a:t>Maintaining Traditional Cultures </a:t>
            </a:r>
            <a:endParaRPr lang="en-US" altLang="en-US" b="1" dirty="0">
              <a:solidFill>
                <a:srgbClr val="2284A9"/>
              </a:solidFill>
              <a:latin typeface="Calibri" pitchFamily="34" charset="0"/>
              <a:cs typeface="Times" pitchFamily="18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043191" y="2678756"/>
            <a:ext cx="7215669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66688" indent="-166688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160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different ethnic groups in region </a:t>
            </a:r>
          </a:p>
          <a:p>
            <a:pPr marL="166688" indent="-166688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M</a:t>
            </a:r>
            <a:r>
              <a:rPr lang="en-US" altLang="en-US" sz="1500" b="1" dirty="0" smtClean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asai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live in rift valley grasslands of Kenya, Tanzania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796925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− herd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livestock, farm, make intricate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beadwork, jewelry</a:t>
            </a:r>
            <a:endParaRPr lang="en-US" altLang="en-US" sz="1500" dirty="0">
              <a:solidFill>
                <a:srgbClr val="003300"/>
              </a:solidFill>
              <a:latin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796925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− wear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calfskin, buffalo-hide clothes, robes </a:t>
            </a:r>
          </a:p>
          <a:p>
            <a:pPr marL="166688" indent="-166688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Kikuya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are largest Kenyan ethnic group, centered around Mount Kenya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796925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− in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1950s they organized Mau Mau society to fight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British</a:t>
            </a:r>
            <a:endParaRPr lang="en-US" altLang="en-US" sz="1500" dirty="0">
              <a:solidFill>
                <a:srgbClr val="003300"/>
              </a:solidFill>
              <a:latin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tabLst>
                <a:tab pos="796925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− British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kill 11,000 Africans during Mau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Mau rebellion </a:t>
            </a:r>
            <a:endParaRPr lang="en-US" altLang="en-US" sz="1500" dirty="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112" y="2328619"/>
            <a:ext cx="21013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Calibri" pitchFamily="34" charset="0"/>
              </a:rPr>
              <a:t>Cultures of East Africa </a:t>
            </a:r>
          </a:p>
        </p:txBody>
      </p:sp>
      <p:pic>
        <p:nvPicPr>
          <p:cNvPr id="4098" name="Picture 2" descr="http://themellybooproject.com/wp-content/uploads/2013/10/DSC_1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05" y="351682"/>
            <a:ext cx="3881668" cy="259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947327" y="2693016"/>
            <a:ext cx="7415008" cy="177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168275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515938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Africa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devastated by AIDS pandemic</a:t>
            </a:r>
          </a:p>
          <a:p>
            <a:pPr marL="285750" indent="-168275" eaLnBrk="1" hangingPunct="1">
              <a:lnSpc>
                <a:spcPct val="80000"/>
              </a:lnSpc>
              <a:spcBef>
                <a:spcPct val="50000"/>
              </a:spcBef>
              <a:tabLst>
                <a:tab pos="515938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		− </a:t>
            </a:r>
            <a:r>
              <a:rPr lang="en-US" altLang="en-US" sz="1500" b="1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pandemic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—disease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outbreak in large population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over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a wide area </a:t>
            </a:r>
          </a:p>
          <a:p>
            <a:pPr marL="285750" indent="-168275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515938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AIDS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caused by human immunodeficiency virus (HIV)</a:t>
            </a:r>
          </a:p>
          <a:p>
            <a:pPr marL="285750" indent="-168275" eaLnBrk="1" hangingPunct="1">
              <a:lnSpc>
                <a:spcPct val="80000"/>
              </a:lnSpc>
              <a:spcBef>
                <a:spcPct val="50000"/>
              </a:spcBef>
              <a:tabLst>
                <a:tab pos="515938" algn="l"/>
              </a:tabLst>
            </a:pP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	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 		− more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people have HIV than AIDS, so </a:t>
            </a: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AIDS numbers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are misleading </a:t>
            </a:r>
          </a:p>
          <a:p>
            <a:pPr marL="285750" indent="-168275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515938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Some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African governments hide scope of disease </a:t>
            </a:r>
          </a:p>
          <a:p>
            <a:pPr marL="285750" indent="-168275" eaLnBrk="1" hangingPunct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515938" algn="l"/>
              </a:tabLst>
            </a:pPr>
            <a:r>
              <a:rPr lang="en-US" altLang="en-US" sz="1500" dirty="0" smtClean="0">
                <a:solidFill>
                  <a:srgbClr val="003300"/>
                </a:solidFill>
                <a:latin typeface="Calibri" pitchFamily="34" charset="0"/>
              </a:rPr>
              <a:t>Experts </a:t>
            </a:r>
            <a:r>
              <a:rPr lang="en-US" altLang="en-US" sz="1500" dirty="0">
                <a:solidFill>
                  <a:srgbClr val="003300"/>
                </a:solidFill>
                <a:latin typeface="Calibri" pitchFamily="34" charset="0"/>
              </a:rPr>
              <a:t>fear worst-affected countries could lose 10-20% of populations </a:t>
            </a:r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457200" y="1738313"/>
            <a:ext cx="30228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2284A9"/>
                </a:solidFill>
                <a:latin typeface="Calibri" pitchFamily="34" charset="0"/>
                <a:cs typeface="Times" pitchFamily="18" charset="0"/>
              </a:rPr>
              <a:t>Health Care in Modern Africa </a:t>
            </a:r>
            <a:endParaRPr lang="en-US" altLang="en-US" b="1" dirty="0">
              <a:solidFill>
                <a:srgbClr val="2284A9"/>
              </a:solidFill>
              <a:latin typeface="Calibri" pitchFamily="34" charset="0"/>
              <a:cs typeface="Times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6112" y="2329958"/>
            <a:ext cx="19797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 smtClean="0">
                <a:latin typeface="Calibri" pitchFamily="34" charset="0"/>
              </a:rPr>
              <a:t>Health Care in Africa </a:t>
            </a:r>
            <a:endParaRPr lang="en-US" altLang="en-US" sz="1600" b="1" dirty="0">
              <a:latin typeface="Calibri" pitchFamily="34" charset="0"/>
            </a:endParaRPr>
          </a:p>
        </p:txBody>
      </p:sp>
      <p:pic>
        <p:nvPicPr>
          <p:cNvPr id="5122" name="Picture 2" descr="http://news.bbc.co.uk/furniture/in_depth/africa/2000/aids_in_africa/pie_fro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802719"/>
            <a:ext cx="2446677" cy="200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3" grpId="0" autoUpdateAnimBg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With_Nxt and Pre_Butt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With_Nxt and Pre_Butt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Mila's Mac:Applications (Mac OS 9):Microsoft Office 98:Templates:Blank Presentation</Template>
  <TotalTime>11164</TotalTime>
  <Words>1730</Words>
  <Application>Microsoft Office PowerPoint</Application>
  <PresentationFormat>On-screen Show (4:3)</PresentationFormat>
  <Paragraphs>328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2_Office Theme</vt:lpstr>
      <vt:lpstr>4_With_Nxt and Pre_Button</vt:lpstr>
      <vt:lpstr>5_With_Nxt and Pre_Button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McDougal Littell</dc:creator>
  <cp:lastModifiedBy>Windows User</cp:lastModifiedBy>
  <cp:revision>350</cp:revision>
  <dcterms:created xsi:type="dcterms:W3CDTF">2003-09-25T15:40:31Z</dcterms:created>
  <dcterms:modified xsi:type="dcterms:W3CDTF">2016-04-11T16:32:42Z</dcterms:modified>
</cp:coreProperties>
</file>