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1"/>
  </p:notesMasterIdLst>
  <p:handoutMasterIdLst>
    <p:handoutMasterId r:id="rId102"/>
  </p:handoutMasterIdLst>
  <p:sldIdLst>
    <p:sldId id="256" r:id="rId3"/>
    <p:sldId id="319" r:id="rId4"/>
    <p:sldId id="320" r:id="rId5"/>
    <p:sldId id="321" r:id="rId6"/>
    <p:sldId id="322" r:id="rId7"/>
    <p:sldId id="323" r:id="rId8"/>
    <p:sldId id="324" r:id="rId9"/>
    <p:sldId id="325" r:id="rId10"/>
    <p:sldId id="326" r:id="rId11"/>
    <p:sldId id="327" r:id="rId12"/>
    <p:sldId id="257" r:id="rId13"/>
    <p:sldId id="259" r:id="rId14"/>
    <p:sldId id="260" r:id="rId15"/>
    <p:sldId id="258" r:id="rId16"/>
    <p:sldId id="261" r:id="rId17"/>
    <p:sldId id="262" r:id="rId18"/>
    <p:sldId id="273" r:id="rId19"/>
    <p:sldId id="263" r:id="rId20"/>
    <p:sldId id="264" r:id="rId21"/>
    <p:sldId id="265" r:id="rId22"/>
    <p:sldId id="266" r:id="rId23"/>
    <p:sldId id="267" r:id="rId24"/>
    <p:sldId id="268" r:id="rId25"/>
    <p:sldId id="269" r:id="rId26"/>
    <p:sldId id="270" r:id="rId27"/>
    <p:sldId id="271" r:id="rId28"/>
    <p:sldId id="272" r:id="rId29"/>
    <p:sldId id="274" r:id="rId30"/>
    <p:sldId id="275" r:id="rId31"/>
    <p:sldId id="276" r:id="rId32"/>
    <p:sldId id="277" r:id="rId33"/>
    <p:sldId id="278" r:id="rId34"/>
    <p:sldId id="279" r:id="rId35"/>
    <p:sldId id="281" r:id="rId36"/>
    <p:sldId id="280" r:id="rId37"/>
    <p:sldId id="282" r:id="rId38"/>
    <p:sldId id="283" r:id="rId39"/>
    <p:sldId id="284" r:id="rId40"/>
    <p:sldId id="285" r:id="rId41"/>
    <p:sldId id="286" r:id="rId42"/>
    <p:sldId id="287" r:id="rId43"/>
    <p:sldId id="288" r:id="rId44"/>
    <p:sldId id="290" r:id="rId45"/>
    <p:sldId id="289" r:id="rId46"/>
    <p:sldId id="291" r:id="rId47"/>
    <p:sldId id="292"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293" r:id="rId61"/>
    <p:sldId id="330" r:id="rId62"/>
    <p:sldId id="332" r:id="rId63"/>
    <p:sldId id="333" r:id="rId64"/>
    <p:sldId id="297" r:id="rId65"/>
    <p:sldId id="298" r:id="rId66"/>
    <p:sldId id="299" r:id="rId67"/>
    <p:sldId id="300" r:id="rId68"/>
    <p:sldId id="301" r:id="rId69"/>
    <p:sldId id="302" r:id="rId70"/>
    <p:sldId id="336" r:id="rId71"/>
    <p:sldId id="337" r:id="rId72"/>
    <p:sldId id="338" r:id="rId73"/>
    <p:sldId id="339" r:id="rId74"/>
    <p:sldId id="340" r:id="rId75"/>
    <p:sldId id="341" r:id="rId76"/>
    <p:sldId id="342" r:id="rId77"/>
    <p:sldId id="343" r:id="rId78"/>
    <p:sldId id="344" r:id="rId79"/>
    <p:sldId id="345" r:id="rId80"/>
    <p:sldId id="351" r:id="rId81"/>
    <p:sldId id="294" r:id="rId82"/>
    <p:sldId id="295" r:id="rId83"/>
    <p:sldId id="296" r:id="rId84"/>
    <p:sldId id="303" r:id="rId85"/>
    <p:sldId id="304" r:id="rId86"/>
    <p:sldId id="305" r:id="rId87"/>
    <p:sldId id="306" r:id="rId88"/>
    <p:sldId id="307" r:id="rId89"/>
    <p:sldId id="308" r:id="rId90"/>
    <p:sldId id="309" r:id="rId91"/>
    <p:sldId id="312" r:id="rId92"/>
    <p:sldId id="310" r:id="rId93"/>
    <p:sldId id="313" r:id="rId94"/>
    <p:sldId id="311" r:id="rId95"/>
    <p:sldId id="314" r:id="rId96"/>
    <p:sldId id="315" r:id="rId97"/>
    <p:sldId id="316" r:id="rId98"/>
    <p:sldId id="317" r:id="rId99"/>
    <p:sldId id="318"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5" autoAdjust="0"/>
    <p:restoredTop sz="86355" autoAdjust="0"/>
  </p:normalViewPr>
  <p:slideViewPr>
    <p:cSldViewPr>
      <p:cViewPr varScale="1">
        <p:scale>
          <a:sx n="59" d="100"/>
          <a:sy n="59" d="100"/>
        </p:scale>
        <p:origin x="523" y="149"/>
      </p:cViewPr>
      <p:guideLst>
        <p:guide orient="horz" pos="2160"/>
        <p:guide pos="2880"/>
      </p:guideLst>
    </p:cSldViewPr>
  </p:slideViewPr>
  <p:outlineViewPr>
    <p:cViewPr>
      <p:scale>
        <a:sx n="33" d="100"/>
        <a:sy n="33" d="100"/>
      </p:scale>
      <p:origin x="0" y="-27228"/>
    </p:cViewPr>
  </p:outlineViewPr>
  <p:notesTextViewPr>
    <p:cViewPr>
      <p:scale>
        <a:sx n="3" d="2"/>
        <a:sy n="3" d="2"/>
      </p:scale>
      <p:origin x="0" y="0"/>
    </p:cViewPr>
  </p:notesTextViewPr>
  <p:sorterViewPr>
    <p:cViewPr varScale="1">
      <p:scale>
        <a:sx n="1" d="1"/>
        <a:sy n="1" d="1"/>
      </p:scale>
      <p:origin x="0" y="-16560"/>
    </p:cViewPr>
  </p:sorterViewPr>
  <p:notesViewPr>
    <p:cSldViewPr>
      <p:cViewPr varScale="1">
        <p:scale>
          <a:sx n="57" d="100"/>
          <a:sy n="57" d="100"/>
        </p:scale>
        <p:origin x="19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93B9F-4648-4809-84C3-71D9C756D824}" type="datetimeFigureOut">
              <a:rPr lang="en-US" smtClean="0"/>
              <a:t>9/7/2016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637B10-7611-4B15-B129-A17F501F718E}" type="slidenum">
              <a:rPr lang="en-US" smtClean="0"/>
              <a:t>‹#›</a:t>
            </a:fld>
            <a:endParaRPr lang="en-US" dirty="0"/>
          </a:p>
        </p:txBody>
      </p:sp>
    </p:spTree>
    <p:extLst>
      <p:ext uri="{BB962C8B-B14F-4D97-AF65-F5344CB8AC3E}">
        <p14:creationId xmlns:p14="http://schemas.microsoft.com/office/powerpoint/2010/main" val="4242996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27029-BBB5-4932-BBAF-C02D885ECC86}" type="datetimeFigureOut">
              <a:rPr lang="en-US" smtClean="0"/>
              <a:t>9/7/2016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91487-C557-4598-A0E6-00522FFBB1ED}" type="slidenum">
              <a:rPr lang="en-US" smtClean="0"/>
              <a:t>‹#›</a:t>
            </a:fld>
            <a:endParaRPr lang="en-US" dirty="0"/>
          </a:p>
        </p:txBody>
      </p:sp>
    </p:spTree>
    <p:extLst>
      <p:ext uri="{BB962C8B-B14F-4D97-AF65-F5344CB8AC3E}">
        <p14:creationId xmlns:p14="http://schemas.microsoft.com/office/powerpoint/2010/main" val="184266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at a map of the world,</a:t>
            </a:r>
            <a:r>
              <a:rPr lang="en-US" baseline="0" dirty="0" smtClean="0"/>
              <a:t> you may notice that different continents seem to fit together like a puzzle.  Many scientists believe that all of the present continents of the world fit together in a single, giant continent.  Gradually, this large land mass separated and its pieces drifted apart to their present locations.  </a:t>
            </a:r>
            <a:endParaRPr lang="en-US" dirty="0"/>
          </a:p>
        </p:txBody>
      </p:sp>
      <p:sp>
        <p:nvSpPr>
          <p:cNvPr id="4" name="Slide Number Placeholder 3"/>
          <p:cNvSpPr>
            <a:spLocks noGrp="1"/>
          </p:cNvSpPr>
          <p:nvPr>
            <p:ph type="sldNum" sz="quarter" idx="10"/>
          </p:nvPr>
        </p:nvSpPr>
        <p:spPr/>
        <p:txBody>
          <a:bodyPr/>
          <a:lstStyle/>
          <a:p>
            <a:fld id="{02491487-C557-4598-A0E6-00522FFBB1ED}" type="slidenum">
              <a:rPr lang="en-US" smtClean="0"/>
              <a:t>13</a:t>
            </a:fld>
            <a:endParaRPr lang="en-US" dirty="0"/>
          </a:p>
        </p:txBody>
      </p:sp>
    </p:spTree>
    <p:extLst>
      <p:ext uri="{BB962C8B-B14F-4D97-AF65-F5344CB8AC3E}">
        <p14:creationId xmlns:p14="http://schemas.microsoft.com/office/powerpoint/2010/main" val="254532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06208F6-762D-4A8A-AC53-4D319C1D580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03581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B25B52-46C7-40EE-B767-F697EF08BCD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2289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54F9711-1404-49E0-8495-931150E8D15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4787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CD165C8-2F25-40D7-9D5D-E351F375301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02719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3F70C17-B928-4A75-8C89-3DFFA2E9905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19307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5445C0D1-28C6-4121-9B6F-755152E9289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1128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4D062E2-3FE4-4FB2-857E-A89BE9B22C4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7602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333F8F0-23F5-4844-8C6D-9F8597DE07C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8148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825C116-3646-4867-B0D4-D2433F5FD6E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294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FC9B142-2FD7-45EA-948F-DB43E180E0D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45702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7E7CF5-6C31-490F-A36E-9ACD1A73E2F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8069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dirty="0">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FFFFFF"/>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D109B3A-BFB9-4A98-9B38-D1CCF2DE660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37347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4813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dirty="0">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FCF7185-70E0-4C29-AE42-93F31142296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9331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78E34F-E104-433A-B392-926D7CCFCC8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CCADA3-FC2F-44E9-A730-BD1CBB249C76}" type="datetimeFigureOut">
              <a:rPr lang="en-US" smtClean="0"/>
              <a:t>9/7/2016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78E34F-E104-433A-B392-926D7CCFCC8F}" type="slidenum">
              <a:rPr lang="en-US" smtClean="0"/>
              <a:t>‹#›</a:t>
            </a:fld>
            <a:endParaRPr lang="en-US" dirty="0"/>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3CCCADA3-FC2F-44E9-A730-BD1CBB249C76}" type="datetimeFigureOut">
              <a:rPr lang="en-US" smtClean="0"/>
              <a:t>9/7/2016</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D878E34F-E104-433A-B392-926D7CCFCC8F}" type="slidenum">
              <a:rPr lang="en-US" smtClean="0"/>
              <a:t>‹#›</a:t>
            </a:fld>
            <a:endParaRPr lang="en-US" dirty="0"/>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143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dirty="0" smtClean="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dirty="0" smtClean="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1CED1D5-89F0-430D-A474-2DE0AAD40491}" type="slidenum">
              <a:rPr lang="en-US" altLang="en-US" smtClean="0">
                <a:solidFill>
                  <a:srgbClr val="FFFFFF"/>
                </a:solidFill>
              </a:rPr>
              <a:pPr fontAlgn="base">
                <a:spcBef>
                  <a:spcPct val="0"/>
                </a:spcBef>
                <a:spcAft>
                  <a:spcPct val="0"/>
                </a:spcAft>
              </a:pPr>
              <a:t>‹#›</a:t>
            </a:fld>
            <a:endParaRPr lang="en-US" altLang="en-US" dirty="0" smtClean="0">
              <a:solidFill>
                <a:srgbClr val="FFFFFF"/>
              </a:solidFill>
            </a:endParaRPr>
          </a:p>
        </p:txBody>
      </p:sp>
    </p:spTree>
    <p:extLst>
      <p:ext uri="{BB962C8B-B14F-4D97-AF65-F5344CB8AC3E}">
        <p14:creationId xmlns:p14="http://schemas.microsoft.com/office/powerpoint/2010/main" val="58966247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4.xml"/><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PROCESSES SHAPING PLANET EARTH</a:t>
            </a:r>
            <a:endParaRPr lang="en-US" sz="4400" dirty="0"/>
          </a:p>
        </p:txBody>
      </p:sp>
      <p:sp>
        <p:nvSpPr>
          <p:cNvPr id="3" name="Subtitle 2"/>
          <p:cNvSpPr>
            <a:spLocks noGrp="1"/>
          </p:cNvSpPr>
          <p:nvPr>
            <p:ph type="subTitle" idx="1"/>
          </p:nvPr>
        </p:nvSpPr>
        <p:spPr/>
        <p:txBody>
          <a:bodyPr>
            <a:normAutofit/>
          </a:bodyPr>
          <a:lstStyle/>
          <a:p>
            <a:r>
              <a:rPr lang="en-US" sz="2400" b="1" i="1" dirty="0" smtClean="0"/>
              <a:t>What forces have helped shape Earth’s landforms, climate and plant life? </a:t>
            </a:r>
          </a:p>
        </p:txBody>
      </p:sp>
    </p:spTree>
    <p:extLst>
      <p:ext uri="{BB962C8B-B14F-4D97-AF65-F5344CB8AC3E}">
        <p14:creationId xmlns:p14="http://schemas.microsoft.com/office/powerpoint/2010/main" val="1585253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5" y="381000"/>
            <a:ext cx="8965647" cy="6096000"/>
          </a:xfrm>
        </p:spPr>
      </p:pic>
    </p:spTree>
    <p:extLst>
      <p:ext uri="{BB962C8B-B14F-4D97-AF65-F5344CB8AC3E}">
        <p14:creationId xmlns:p14="http://schemas.microsoft.com/office/powerpoint/2010/main" val="3062776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Lithosphere</a:t>
            </a:r>
            <a:endParaRPr lang="en-US" b="1" i="1" dirty="0"/>
          </a:p>
        </p:txBody>
      </p:sp>
      <p:sp>
        <p:nvSpPr>
          <p:cNvPr id="3" name="Content Placeholder 2"/>
          <p:cNvSpPr>
            <a:spLocks noGrp="1"/>
          </p:cNvSpPr>
          <p:nvPr>
            <p:ph sz="half" idx="1"/>
          </p:nvPr>
        </p:nvSpPr>
        <p:spPr>
          <a:xfrm>
            <a:off x="228600" y="1752600"/>
            <a:ext cx="3471277" cy="4051301"/>
          </a:xfrm>
        </p:spPr>
        <p:txBody>
          <a:bodyPr/>
          <a:lstStyle/>
          <a:p>
            <a:r>
              <a:rPr lang="en-US" dirty="0" smtClean="0"/>
              <a:t>The lithosphere is made up of Earth’s crust and solid upper mantle.  </a:t>
            </a:r>
          </a:p>
          <a:p>
            <a:r>
              <a:rPr lang="en-US" dirty="0" smtClean="0"/>
              <a:t>Below the Earth’s crust is the mantle, a region of hot, dense rock. </a:t>
            </a:r>
          </a:p>
          <a:p>
            <a:r>
              <a:rPr lang="en-US" dirty="0" smtClean="0"/>
              <a:t>As one travels deeper toward Earth’s center temperature and pressure rises. </a:t>
            </a:r>
          </a:p>
          <a:p>
            <a:endParaRPr lang="en-US" dirty="0" smtClean="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0" y="1066800"/>
            <a:ext cx="5120640" cy="4976405"/>
          </a:xfrm>
        </p:spPr>
      </p:pic>
    </p:spTree>
    <p:extLst>
      <p:ext uri="{BB962C8B-B14F-4D97-AF65-F5344CB8AC3E}">
        <p14:creationId xmlns:p14="http://schemas.microsoft.com/office/powerpoint/2010/main" val="1671686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b="1" i="1" dirty="0" smtClean="0"/>
              <a:t>Tectonic Plates</a:t>
            </a:r>
            <a:endParaRPr lang="en-US" sz="4000" b="1" i="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1219200"/>
            <a:ext cx="4208940" cy="4663440"/>
          </a:xfrm>
        </p:spPr>
      </p:pic>
      <p:sp>
        <p:nvSpPr>
          <p:cNvPr id="7" name="Text Placeholder 6"/>
          <p:cNvSpPr>
            <a:spLocks noGrp="1"/>
          </p:cNvSpPr>
          <p:nvPr>
            <p:ph type="body" sz="half" idx="2"/>
          </p:nvPr>
        </p:nvSpPr>
        <p:spPr/>
        <p:txBody>
          <a:bodyPr/>
          <a:lstStyle/>
          <a:p>
            <a:endParaRPr lang="en-US" dirty="0" smtClean="0"/>
          </a:p>
          <a:p>
            <a:r>
              <a:rPr lang="en-US" sz="1800" dirty="0" smtClean="0"/>
              <a:t>The earth’s crust is broken up into tectonic plates. The movement of these plates shapes the earth’s surface.  </a:t>
            </a:r>
          </a:p>
          <a:p>
            <a:r>
              <a:rPr lang="en-US" sz="1800" dirty="0" smtClean="0"/>
              <a:t>New crust is made when plates spread apart.  Crust folds into new mountain chains where continental plates collide.  </a:t>
            </a:r>
            <a:endParaRPr lang="en-US" sz="1800" dirty="0"/>
          </a:p>
        </p:txBody>
      </p:sp>
    </p:spTree>
    <p:extLst>
      <p:ext uri="{BB962C8B-B14F-4D97-AF65-F5344CB8AC3E}">
        <p14:creationId xmlns:p14="http://schemas.microsoft.com/office/powerpoint/2010/main" val="88707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Tectonic” Theory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676400"/>
            <a:ext cx="6756650" cy="4572000"/>
          </a:xfrm>
        </p:spPr>
      </p:pic>
    </p:spTree>
    <p:extLst>
      <p:ext uri="{BB962C8B-B14F-4D97-AF65-F5344CB8AC3E}">
        <p14:creationId xmlns:p14="http://schemas.microsoft.com/office/powerpoint/2010/main" val="4223368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81000"/>
            <a:ext cx="7125113" cy="1219199"/>
          </a:xfrm>
        </p:spPr>
        <p:txBody>
          <a:bodyPr/>
          <a:lstStyle/>
          <a:p>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143000"/>
            <a:ext cx="8659093" cy="4572000"/>
          </a:xfrm>
        </p:spPr>
      </p:pic>
    </p:spTree>
    <p:extLst>
      <p:ext uri="{BB962C8B-B14F-4D97-AF65-F5344CB8AC3E}">
        <p14:creationId xmlns:p14="http://schemas.microsoft.com/office/powerpoint/2010/main" val="2150927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WHAT CAUSES PLATE MOVEMENT?</a:t>
            </a:r>
            <a:endParaRPr lang="en-US" b="1" i="1" dirty="0"/>
          </a:p>
        </p:txBody>
      </p:sp>
      <p:sp>
        <p:nvSpPr>
          <p:cNvPr id="5" name="Content Placeholder 4"/>
          <p:cNvSpPr>
            <a:spLocks noGrp="1"/>
          </p:cNvSpPr>
          <p:nvPr>
            <p:ph idx="1"/>
          </p:nvPr>
        </p:nvSpPr>
        <p:spPr/>
        <p:txBody>
          <a:bodyPr/>
          <a:lstStyle/>
          <a:p>
            <a:r>
              <a:rPr lang="en-US" b="1" i="1" dirty="0" smtClean="0"/>
              <a:t>CONVECTION</a:t>
            </a:r>
            <a:r>
              <a:rPr lang="en-US" dirty="0" smtClean="0"/>
              <a:t> – The spread of heat through the movement of a fluid substance. Inside the mantle, semi-solid rock is heated.  As it is heated it expands and becomes less dense. This lighter rick rises as gravity pulls down the cooler dense rock. </a:t>
            </a:r>
          </a:p>
          <a:p>
            <a:endParaRPr lang="en-US" dirty="0" smtClean="0"/>
          </a:p>
          <a:p>
            <a:r>
              <a:rPr lang="en-US" b="1" i="1" dirty="0" smtClean="0"/>
              <a:t>GRAVITY</a:t>
            </a:r>
            <a:r>
              <a:rPr lang="en-US" dirty="0" smtClean="0"/>
              <a:t> – also contributes to plate movement. When oceanic plates and land plates collide the dense oceanic plate is pulled by gravity under the lighter land plate. </a:t>
            </a:r>
          </a:p>
          <a:p>
            <a:endParaRPr lang="en-US" dirty="0"/>
          </a:p>
        </p:txBody>
      </p:sp>
    </p:spTree>
    <p:extLst>
      <p:ext uri="{BB962C8B-B14F-4D97-AF65-F5344CB8AC3E}">
        <p14:creationId xmlns:p14="http://schemas.microsoft.com/office/powerpoint/2010/main" val="1395498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457200"/>
            <a:ext cx="7125113" cy="1142999"/>
          </a:xfrm>
        </p:spPr>
        <p:txBody>
          <a:bodyPr/>
          <a:lstStyle/>
          <a:p>
            <a:r>
              <a:rPr lang="en-US" sz="2800" b="1" i="1" dirty="0" smtClean="0">
                <a:solidFill>
                  <a:schemeClr val="bg1"/>
                </a:solidFill>
              </a:rPr>
              <a:t>Convection</a:t>
            </a:r>
            <a:r>
              <a:rPr lang="en-US" sz="2800" b="1" dirty="0" smtClean="0">
                <a:solidFill>
                  <a:schemeClr val="bg1"/>
                </a:solidFill>
              </a:rPr>
              <a:t> is the spread of heat through the movement of a fluid substance. </a:t>
            </a:r>
            <a:endParaRPr lang="en-US" sz="2800" b="1" dirty="0">
              <a:solidFill>
                <a:schemeClr val="bg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828800"/>
            <a:ext cx="8189951" cy="4572000"/>
          </a:xfrm>
        </p:spPr>
      </p:pic>
    </p:spTree>
    <p:extLst>
      <p:ext uri="{BB962C8B-B14F-4D97-AF65-F5344CB8AC3E}">
        <p14:creationId xmlns:p14="http://schemas.microsoft.com/office/powerpoint/2010/main" val="2946379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WHAT ARE THE EFFECTS OF PLATE TECTONIC BUILDING? </a:t>
            </a:r>
            <a:endParaRPr lang="en-US" b="1" i="1" dirty="0"/>
          </a:p>
        </p:txBody>
      </p:sp>
      <p:sp>
        <p:nvSpPr>
          <p:cNvPr id="3" name="Content Placeholder 2"/>
          <p:cNvSpPr>
            <a:spLocks noGrp="1"/>
          </p:cNvSpPr>
          <p:nvPr>
            <p:ph idx="1"/>
          </p:nvPr>
        </p:nvSpPr>
        <p:spPr/>
        <p:txBody>
          <a:bodyPr/>
          <a:lstStyle/>
          <a:p>
            <a:r>
              <a:rPr lang="en-US" sz="3600" dirty="0" smtClean="0">
                <a:latin typeface="Cambria Math" pitchFamily="18" charset="0"/>
                <a:ea typeface="Cambria Math" pitchFamily="18" charset="0"/>
              </a:rPr>
              <a:t>Mountain Building</a:t>
            </a:r>
          </a:p>
          <a:p>
            <a:r>
              <a:rPr lang="en-US" sz="3600" dirty="0" smtClean="0">
                <a:latin typeface="Cambria Math" pitchFamily="18" charset="0"/>
                <a:ea typeface="Cambria Math" pitchFamily="18" charset="0"/>
              </a:rPr>
              <a:t>Seafloor Spreading </a:t>
            </a:r>
          </a:p>
          <a:p>
            <a:r>
              <a:rPr lang="en-US" sz="3600" dirty="0" smtClean="0">
                <a:latin typeface="Cambria Math" pitchFamily="18" charset="0"/>
                <a:ea typeface="Cambria Math" pitchFamily="18" charset="0"/>
              </a:rPr>
              <a:t>Rift Valleys</a:t>
            </a:r>
          </a:p>
          <a:p>
            <a:r>
              <a:rPr lang="en-US" sz="3600" dirty="0" smtClean="0">
                <a:latin typeface="Cambria Math" pitchFamily="18" charset="0"/>
                <a:ea typeface="Cambria Math" pitchFamily="18" charset="0"/>
              </a:rPr>
              <a:t>Earthquakes and Tsunamis</a:t>
            </a:r>
          </a:p>
          <a:p>
            <a:r>
              <a:rPr lang="en-US" sz="3600" dirty="0" smtClean="0">
                <a:latin typeface="Cambria Math" pitchFamily="18" charset="0"/>
                <a:ea typeface="Cambria Math" pitchFamily="18" charset="0"/>
              </a:rPr>
              <a:t>Volcanoes</a:t>
            </a:r>
          </a:p>
          <a:p>
            <a:pPr marL="0" indent="0">
              <a:buNone/>
            </a:pPr>
            <a:endParaRPr lang="en-US" dirty="0"/>
          </a:p>
        </p:txBody>
      </p:sp>
    </p:spTree>
    <p:extLst>
      <p:ext uri="{BB962C8B-B14F-4D97-AF65-F5344CB8AC3E}">
        <p14:creationId xmlns:p14="http://schemas.microsoft.com/office/powerpoint/2010/main" val="33300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i="1" dirty="0" smtClean="0"/>
              <a:t>Mountain Building</a:t>
            </a:r>
            <a:endParaRPr lang="en-US" sz="3600" b="1" i="1" dirty="0"/>
          </a:p>
        </p:txBody>
      </p:sp>
      <p:sp>
        <p:nvSpPr>
          <p:cNvPr id="4" name="Content Placeholder 3"/>
          <p:cNvSpPr>
            <a:spLocks noGrp="1"/>
          </p:cNvSpPr>
          <p:nvPr>
            <p:ph sz="half" idx="1"/>
          </p:nvPr>
        </p:nvSpPr>
        <p:spPr/>
        <p:txBody>
          <a:bodyPr>
            <a:normAutofit/>
          </a:bodyPr>
          <a:lstStyle/>
          <a:p>
            <a:r>
              <a:rPr lang="en-US" sz="2800" dirty="0" smtClean="0"/>
              <a:t>When </a:t>
            </a:r>
            <a:r>
              <a:rPr lang="en-US" sz="2800" b="1" dirty="0" smtClean="0"/>
              <a:t>two land plates slowly push into one another</a:t>
            </a:r>
            <a:r>
              <a:rPr lang="en-US" sz="2800" dirty="0" smtClean="0"/>
              <a:t>, they often fold upward, creating mountain chains. </a:t>
            </a:r>
            <a:endParaRPr lang="en-US" sz="280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133600"/>
            <a:ext cx="3549193" cy="4114800"/>
          </a:xfrm>
        </p:spPr>
      </p:pic>
    </p:spTree>
    <p:extLst>
      <p:ext uri="{BB962C8B-B14F-4D97-AF65-F5344CB8AC3E}">
        <p14:creationId xmlns:p14="http://schemas.microsoft.com/office/powerpoint/2010/main" val="3776374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The convergence of the Indian plate and the Eurasian plate created the Himalayan Mountains. </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905000"/>
            <a:ext cx="6096000" cy="4572000"/>
          </a:xfrm>
        </p:spPr>
      </p:pic>
    </p:spTree>
    <p:extLst>
      <p:ext uri="{BB962C8B-B14F-4D97-AF65-F5344CB8AC3E}">
        <p14:creationId xmlns:p14="http://schemas.microsoft.com/office/powerpoint/2010/main" val="2608815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ctrTitle"/>
          </p:nvPr>
        </p:nvSpPr>
        <p:spPr/>
        <p:txBody>
          <a:bodyPr/>
          <a:lstStyle/>
          <a:p>
            <a:r>
              <a:rPr lang="en-US" altLang="en-US" dirty="0"/>
              <a:t>Earth and the Solar System</a:t>
            </a:r>
          </a:p>
        </p:txBody>
      </p:sp>
      <p:sp>
        <p:nvSpPr>
          <p:cNvPr id="17413" name="Rectangle 5"/>
          <p:cNvSpPr>
            <a:spLocks noGrp="1" noChangeArrowheads="1"/>
          </p:cNvSpPr>
          <p:nvPr>
            <p:ph type="subTitle" idx="1"/>
          </p:nvPr>
        </p:nvSpPr>
        <p:spPr/>
        <p:txBody>
          <a:bodyPr/>
          <a:lstStyle/>
          <a:p>
            <a:r>
              <a:rPr lang="en-US" altLang="en-US" dirty="0"/>
              <a:t>Chapter 2, Section 1</a:t>
            </a:r>
          </a:p>
        </p:txBody>
      </p:sp>
    </p:spTree>
    <p:extLst>
      <p:ext uri="{BB962C8B-B14F-4D97-AF65-F5344CB8AC3E}">
        <p14:creationId xmlns:p14="http://schemas.microsoft.com/office/powerpoint/2010/main" val="1937310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Andes Mountains were created when the continental plate of South America collided with the oceanic plate</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905000"/>
            <a:ext cx="7910290" cy="4572000"/>
          </a:xfrm>
        </p:spPr>
      </p:pic>
    </p:spTree>
    <p:extLst>
      <p:ext uri="{BB962C8B-B14F-4D97-AF65-F5344CB8AC3E}">
        <p14:creationId xmlns:p14="http://schemas.microsoft.com/office/powerpoint/2010/main" val="1366267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2400" y="1066800"/>
            <a:ext cx="8778240" cy="4519365"/>
          </a:xfrm>
        </p:spPr>
      </p:pic>
    </p:spTree>
    <p:extLst>
      <p:ext uri="{BB962C8B-B14F-4D97-AF65-F5344CB8AC3E}">
        <p14:creationId xmlns:p14="http://schemas.microsoft.com/office/powerpoint/2010/main" val="1764459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SEAFLOOR SPREADING </a:t>
            </a:r>
            <a:endParaRPr lang="en-US" dirty="0"/>
          </a:p>
        </p:txBody>
      </p:sp>
      <p:sp>
        <p:nvSpPr>
          <p:cNvPr id="3" name="Content Placeholder 2"/>
          <p:cNvSpPr>
            <a:spLocks noGrp="1"/>
          </p:cNvSpPr>
          <p:nvPr>
            <p:ph sz="half" idx="1"/>
          </p:nvPr>
        </p:nvSpPr>
        <p:spPr/>
        <p:txBody>
          <a:bodyPr/>
          <a:lstStyle/>
          <a:p>
            <a:r>
              <a:rPr lang="en-US" dirty="0" smtClean="0"/>
              <a:t>Some plates move apart. The separation of plates causes the seafloor to spread. </a:t>
            </a:r>
            <a:endParaRPr lang="en-US" dirty="0"/>
          </a:p>
          <a:p>
            <a:r>
              <a:rPr lang="en-US" dirty="0" smtClean="0"/>
              <a:t>As the </a:t>
            </a:r>
            <a:r>
              <a:rPr lang="en-US" b="1" dirty="0" smtClean="0"/>
              <a:t>plates move apart, magma rises up through the cracks in the ocean floor creating a ridge of mountains or islands. </a:t>
            </a:r>
            <a:endParaRPr lang="en-US" b="1"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2209800"/>
            <a:ext cx="4267200" cy="3200400"/>
          </a:xfrm>
        </p:spPr>
      </p:pic>
    </p:spTree>
    <p:extLst>
      <p:ext uri="{BB962C8B-B14F-4D97-AF65-F5344CB8AC3E}">
        <p14:creationId xmlns:p14="http://schemas.microsoft.com/office/powerpoint/2010/main" val="1282965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CREATION OF RIFT VALLEYS</a:t>
            </a:r>
            <a:endParaRPr lang="en-US" dirty="0"/>
          </a:p>
        </p:txBody>
      </p:sp>
      <p:sp>
        <p:nvSpPr>
          <p:cNvPr id="3" name="Content Placeholder 2"/>
          <p:cNvSpPr>
            <a:spLocks noGrp="1"/>
          </p:cNvSpPr>
          <p:nvPr>
            <p:ph sz="half" idx="1"/>
          </p:nvPr>
        </p:nvSpPr>
        <p:spPr/>
        <p:txBody>
          <a:bodyPr/>
          <a:lstStyle/>
          <a:p>
            <a:r>
              <a:rPr lang="en-US" dirty="0" smtClean="0"/>
              <a:t>The separation of tectonic plates has created rift valleys- long valleys between parallel ridges of mountains. </a:t>
            </a:r>
          </a:p>
          <a:p>
            <a:r>
              <a:rPr lang="en-US" dirty="0" smtClean="0"/>
              <a:t>The Great Rift Valley in Africa runs through the highlands of Ethiopia and Kenya to the east.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905000"/>
            <a:ext cx="4353717" cy="3749040"/>
          </a:xfrm>
        </p:spPr>
      </p:pic>
    </p:spTree>
    <p:extLst>
      <p:ext uri="{BB962C8B-B14F-4D97-AF65-F5344CB8AC3E}">
        <p14:creationId xmlns:p14="http://schemas.microsoft.com/office/powerpoint/2010/main" val="3890843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RIFT VALLEY</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6800" y="1676400"/>
            <a:ext cx="3263791" cy="4572000"/>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2209800"/>
            <a:ext cx="4206240" cy="3154680"/>
          </a:xfrm>
        </p:spPr>
      </p:pic>
    </p:spTree>
    <p:extLst>
      <p:ext uri="{BB962C8B-B14F-4D97-AF65-F5344CB8AC3E}">
        <p14:creationId xmlns:p14="http://schemas.microsoft.com/office/powerpoint/2010/main" val="2368739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381000"/>
            <a:ext cx="7123080" cy="838201"/>
          </a:xfrm>
        </p:spPr>
        <p:txBody>
          <a:bodyPr/>
          <a:lstStyle/>
          <a:p>
            <a:r>
              <a:rPr lang="en-US" dirty="0" smtClean="0"/>
              <a:t>EARTHQUAKES</a:t>
            </a:r>
            <a:endParaRPr lang="en-US" dirty="0"/>
          </a:p>
        </p:txBody>
      </p:sp>
      <p:sp>
        <p:nvSpPr>
          <p:cNvPr id="3" name="Content Placeholder 2"/>
          <p:cNvSpPr>
            <a:spLocks noGrp="1"/>
          </p:cNvSpPr>
          <p:nvPr>
            <p:ph sz="half" idx="1"/>
          </p:nvPr>
        </p:nvSpPr>
        <p:spPr>
          <a:xfrm>
            <a:off x="381000" y="1219200"/>
            <a:ext cx="4099719" cy="5257799"/>
          </a:xfrm>
        </p:spPr>
        <p:txBody>
          <a:bodyPr>
            <a:normAutofit/>
          </a:bodyPr>
          <a:lstStyle/>
          <a:p>
            <a:r>
              <a:rPr lang="en-US" sz="2000" dirty="0" smtClean="0"/>
              <a:t>Plate movements can cause a break in Earth’s crust, known as a </a:t>
            </a:r>
            <a:r>
              <a:rPr lang="en-US" sz="2000" b="1" i="1" dirty="0" smtClean="0"/>
              <a:t>fault</a:t>
            </a:r>
            <a:r>
              <a:rPr lang="en-US" sz="2000" dirty="0" smtClean="0"/>
              <a:t>. </a:t>
            </a:r>
          </a:p>
          <a:p>
            <a:r>
              <a:rPr lang="en-US" sz="2000" dirty="0" smtClean="0"/>
              <a:t>As plates move, they create tremendous stress at plate boundaries. Eventually, parts of the rocky crust will break causing a fault and sending vibrations known as </a:t>
            </a:r>
            <a:r>
              <a:rPr lang="en-US" sz="2000" b="1" i="1" dirty="0" smtClean="0"/>
              <a:t>earthquakes. </a:t>
            </a:r>
          </a:p>
          <a:p>
            <a:r>
              <a:rPr lang="en-US" sz="2000" dirty="0" smtClean="0"/>
              <a:t>Scientists measure the waves sent by an earthquake with a </a:t>
            </a:r>
            <a:r>
              <a:rPr lang="en-US" sz="2000" b="1" i="1" dirty="0" smtClean="0"/>
              <a:t>seismograph. </a:t>
            </a:r>
          </a:p>
          <a:p>
            <a:endParaRPr lang="en-US" sz="20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286000"/>
            <a:ext cx="3958128" cy="2834640"/>
          </a:xfrm>
        </p:spPr>
      </p:pic>
    </p:spTree>
    <p:extLst>
      <p:ext uri="{BB962C8B-B14F-4D97-AF65-F5344CB8AC3E}">
        <p14:creationId xmlns:p14="http://schemas.microsoft.com/office/powerpoint/2010/main" val="3446963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685800"/>
            <a:ext cx="6478861" cy="5410200"/>
          </a:xfrm>
          <a:prstGeom prst="rect">
            <a:avLst/>
          </a:prstGeom>
          <a:noFill/>
          <a:ln>
            <a:noFill/>
          </a:ln>
        </p:spPr>
      </p:pic>
      <p:sp>
        <p:nvSpPr>
          <p:cNvPr id="12" name="Text Placeholder 11"/>
          <p:cNvSpPr>
            <a:spLocks noGrp="1"/>
          </p:cNvSpPr>
          <p:nvPr>
            <p:ph type="body" sz="half" idx="2"/>
          </p:nvPr>
        </p:nvSpPr>
        <p:spPr>
          <a:xfrm>
            <a:off x="381000" y="609600"/>
            <a:ext cx="1828800" cy="5327648"/>
          </a:xfrm>
        </p:spPr>
        <p:txBody>
          <a:bodyPr/>
          <a:lstStyle/>
          <a:p>
            <a:r>
              <a:rPr lang="en-US" sz="2000" dirty="0"/>
              <a:t>When an earthquake occurs under or near the ocean, it creates immense oceans of destructive force known as a </a:t>
            </a:r>
            <a:r>
              <a:rPr lang="en-US" sz="2000" b="1" i="1" dirty="0"/>
              <a:t>tsunami. </a:t>
            </a:r>
            <a:endParaRPr lang="en-US" sz="2000" dirty="0"/>
          </a:p>
          <a:p>
            <a:endParaRPr lang="en-US" dirty="0"/>
          </a:p>
        </p:txBody>
      </p:sp>
    </p:spTree>
    <p:extLst>
      <p:ext uri="{BB962C8B-B14F-4D97-AF65-F5344CB8AC3E}">
        <p14:creationId xmlns:p14="http://schemas.microsoft.com/office/powerpoint/2010/main" val="14546323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8839200" cy="5943599"/>
          </a:xfrm>
          <a:prstGeom prst="rect">
            <a:avLst/>
          </a:prstGeom>
        </p:spPr>
      </p:pic>
    </p:spTree>
    <p:extLst>
      <p:ext uri="{BB962C8B-B14F-4D97-AF65-F5344CB8AC3E}">
        <p14:creationId xmlns:p14="http://schemas.microsoft.com/office/powerpoint/2010/main" val="1574754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VOLCANOES</a:t>
            </a:r>
            <a:endParaRPr lang="en-US" dirty="0"/>
          </a:p>
        </p:txBody>
      </p:sp>
      <p:sp>
        <p:nvSpPr>
          <p:cNvPr id="5" name="Content Placeholder 4"/>
          <p:cNvSpPr>
            <a:spLocks noGrp="1"/>
          </p:cNvSpPr>
          <p:nvPr>
            <p:ph sz="half" idx="1"/>
          </p:nvPr>
        </p:nvSpPr>
        <p:spPr/>
        <p:txBody>
          <a:bodyPr/>
          <a:lstStyle/>
          <a:p>
            <a:r>
              <a:rPr lang="en-US" dirty="0" smtClean="0"/>
              <a:t>In places where tectonic plates diverge or where one dives under another, pressure in the Earth’s mantle is reduced and the hot, solid rock becomes liquid. </a:t>
            </a:r>
          </a:p>
          <a:p>
            <a:r>
              <a:rPr lang="en-US" dirty="0" smtClean="0"/>
              <a:t>Pockets of molten rock form beneath the Earth’s surface and may break through the Earth’s crust.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5800" y="1752600"/>
            <a:ext cx="4154481" cy="3657600"/>
          </a:xfrm>
        </p:spPr>
      </p:pic>
    </p:spTree>
    <p:extLst>
      <p:ext uri="{BB962C8B-B14F-4D97-AF65-F5344CB8AC3E}">
        <p14:creationId xmlns:p14="http://schemas.microsoft.com/office/powerpoint/2010/main" val="888485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 ERUPTING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981200"/>
            <a:ext cx="7130344" cy="4572000"/>
          </a:xfrm>
        </p:spPr>
      </p:pic>
    </p:spTree>
    <p:extLst>
      <p:ext uri="{BB962C8B-B14F-4D97-AF65-F5344CB8AC3E}">
        <p14:creationId xmlns:p14="http://schemas.microsoft.com/office/powerpoint/2010/main" val="1806010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304800"/>
            <a:ext cx="3505200" cy="1139825"/>
          </a:xfrm>
        </p:spPr>
        <p:txBody>
          <a:bodyPr/>
          <a:lstStyle/>
          <a:p>
            <a:r>
              <a:rPr lang="en-US" altLang="en-US" dirty="0"/>
              <a:t>Solar System</a:t>
            </a:r>
          </a:p>
        </p:txBody>
      </p:sp>
      <p:sp>
        <p:nvSpPr>
          <p:cNvPr id="16387" name="Rectangle 3"/>
          <p:cNvSpPr>
            <a:spLocks noGrp="1" noChangeArrowheads="1"/>
          </p:cNvSpPr>
          <p:nvPr>
            <p:ph type="body" idx="1"/>
          </p:nvPr>
        </p:nvSpPr>
        <p:spPr>
          <a:xfrm>
            <a:off x="762000" y="1600200"/>
            <a:ext cx="4191000" cy="4530725"/>
          </a:xfrm>
        </p:spPr>
        <p:txBody>
          <a:bodyPr>
            <a:normAutofit lnSpcReduction="10000"/>
          </a:bodyPr>
          <a:lstStyle/>
          <a:p>
            <a:pPr>
              <a:lnSpc>
                <a:spcPct val="90000"/>
              </a:lnSpc>
            </a:pPr>
            <a:r>
              <a:rPr lang="en-US" altLang="en-US" sz="2800" dirty="0"/>
              <a:t>Mercury</a:t>
            </a:r>
          </a:p>
          <a:p>
            <a:pPr>
              <a:lnSpc>
                <a:spcPct val="90000"/>
              </a:lnSpc>
            </a:pPr>
            <a:r>
              <a:rPr lang="en-US" altLang="en-US" sz="2800" dirty="0"/>
              <a:t>Venus</a:t>
            </a:r>
          </a:p>
          <a:p>
            <a:pPr>
              <a:lnSpc>
                <a:spcPct val="90000"/>
              </a:lnSpc>
            </a:pPr>
            <a:r>
              <a:rPr lang="en-US" altLang="en-US" sz="2800" dirty="0"/>
              <a:t>Earth</a:t>
            </a:r>
          </a:p>
          <a:p>
            <a:pPr>
              <a:lnSpc>
                <a:spcPct val="90000"/>
              </a:lnSpc>
            </a:pPr>
            <a:r>
              <a:rPr lang="en-US" altLang="en-US" sz="2800" dirty="0"/>
              <a:t>Mars</a:t>
            </a:r>
          </a:p>
          <a:p>
            <a:pPr>
              <a:lnSpc>
                <a:spcPct val="90000"/>
              </a:lnSpc>
            </a:pPr>
            <a:r>
              <a:rPr lang="en-US" altLang="en-US" sz="2800" dirty="0" smtClean="0"/>
              <a:t>Jupiter</a:t>
            </a:r>
          </a:p>
          <a:p>
            <a:pPr>
              <a:lnSpc>
                <a:spcPct val="90000"/>
              </a:lnSpc>
            </a:pPr>
            <a:r>
              <a:rPr lang="en-US" altLang="en-US" sz="2800" dirty="0" smtClean="0"/>
              <a:t>Saturn</a:t>
            </a:r>
          </a:p>
          <a:p>
            <a:pPr>
              <a:lnSpc>
                <a:spcPct val="90000"/>
              </a:lnSpc>
            </a:pPr>
            <a:r>
              <a:rPr lang="en-US" altLang="en-US" sz="2800" dirty="0" smtClean="0"/>
              <a:t>Uranus</a:t>
            </a:r>
          </a:p>
          <a:p>
            <a:pPr>
              <a:lnSpc>
                <a:spcPct val="90000"/>
              </a:lnSpc>
            </a:pPr>
            <a:r>
              <a:rPr lang="en-US" altLang="en-US" sz="2800" dirty="0" smtClean="0"/>
              <a:t>Neptune</a:t>
            </a:r>
          </a:p>
          <a:p>
            <a:pPr>
              <a:lnSpc>
                <a:spcPct val="90000"/>
              </a:lnSpc>
            </a:pPr>
            <a:r>
              <a:rPr lang="en-US" altLang="en-US" sz="2800" dirty="0" smtClean="0"/>
              <a:t>Pluto</a:t>
            </a:r>
            <a:endParaRPr lang="en-US" altLang="en-US" sz="2800" dirty="0"/>
          </a:p>
        </p:txBody>
      </p:sp>
      <p:pic>
        <p:nvPicPr>
          <p:cNvPr id="16389" name="Picture 5" descr="solar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4070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40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i="1" dirty="0" smtClean="0"/>
              <a:t>Ring of Fire </a:t>
            </a:r>
            <a:r>
              <a:rPr lang="en-US" sz="2800" dirty="0" smtClean="0"/>
              <a:t>is a zone of volcanoes and frequent earthquakes.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675" y="1823244"/>
            <a:ext cx="6724650" cy="4019550"/>
          </a:xfrm>
        </p:spPr>
      </p:pic>
    </p:spTree>
    <p:extLst>
      <p:ext uri="{BB962C8B-B14F-4D97-AF65-F5344CB8AC3E}">
        <p14:creationId xmlns:p14="http://schemas.microsoft.com/office/powerpoint/2010/main" val="4122743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FORCES AFFECTING EARTH’S LITHOSPHERE</a:t>
            </a:r>
            <a:endParaRPr lang="en-US" dirty="0"/>
          </a:p>
        </p:txBody>
      </p:sp>
      <p:sp>
        <p:nvSpPr>
          <p:cNvPr id="3" name="Text Placeholder 2"/>
          <p:cNvSpPr>
            <a:spLocks noGrp="1"/>
          </p:cNvSpPr>
          <p:nvPr>
            <p:ph type="body" idx="1"/>
          </p:nvPr>
        </p:nvSpPr>
        <p:spPr/>
        <p:txBody>
          <a:bodyPr>
            <a:normAutofit lnSpcReduction="10000"/>
          </a:bodyPr>
          <a:lstStyle/>
          <a:p>
            <a:r>
              <a:rPr lang="en-US" dirty="0" smtClean="0"/>
              <a:t>The processes of weathering and erosion reduce the mountains and other land features created by volcanoes, earthquakes and folding. </a:t>
            </a:r>
            <a:endParaRPr lang="en-US" dirty="0"/>
          </a:p>
        </p:txBody>
      </p:sp>
    </p:spTree>
    <p:extLst>
      <p:ext uri="{BB962C8B-B14F-4D97-AF65-F5344CB8AC3E}">
        <p14:creationId xmlns:p14="http://schemas.microsoft.com/office/powerpoint/2010/main" val="2170291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WEATHERING </a:t>
            </a:r>
            <a:endParaRPr lang="en-US" dirty="0"/>
          </a:p>
        </p:txBody>
      </p:sp>
      <p:sp>
        <p:nvSpPr>
          <p:cNvPr id="3" name="Content Placeholder 2"/>
          <p:cNvSpPr>
            <a:spLocks noGrp="1"/>
          </p:cNvSpPr>
          <p:nvPr>
            <p:ph sz="half" idx="1"/>
          </p:nvPr>
        </p:nvSpPr>
        <p:spPr>
          <a:xfrm>
            <a:off x="381001" y="1809749"/>
            <a:ext cx="2667000" cy="4051301"/>
          </a:xfrm>
        </p:spPr>
        <p:txBody>
          <a:bodyPr/>
          <a:lstStyle/>
          <a:p>
            <a:r>
              <a:rPr lang="en-US" b="1" i="1" dirty="0" smtClean="0"/>
              <a:t>The wearing down of rocks at the Earth’s surface by actions of wind, water, ice and living things. </a:t>
            </a:r>
            <a:endParaRPr lang="en-US" b="1" i="1"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124200" y="1752600"/>
            <a:ext cx="5715000" cy="4572000"/>
          </a:xfrm>
        </p:spPr>
      </p:pic>
    </p:spTree>
    <p:extLst>
      <p:ext uri="{BB962C8B-B14F-4D97-AF65-F5344CB8AC3E}">
        <p14:creationId xmlns:p14="http://schemas.microsoft.com/office/powerpoint/2010/main" val="33663383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Weathering by freezing 	</a:t>
            </a:r>
            <a:endParaRPr lang="en-US" dirty="0"/>
          </a:p>
        </p:txBody>
      </p:sp>
      <p:sp>
        <p:nvSpPr>
          <p:cNvPr id="3" name="Content Placeholder 2"/>
          <p:cNvSpPr>
            <a:spLocks noGrp="1"/>
          </p:cNvSpPr>
          <p:nvPr>
            <p:ph sz="half" idx="1"/>
          </p:nvPr>
        </p:nvSpPr>
        <p:spPr>
          <a:xfrm>
            <a:off x="762000" y="1809749"/>
            <a:ext cx="3352801" cy="4051301"/>
          </a:xfrm>
        </p:spPr>
        <p:txBody>
          <a:bodyPr/>
          <a:lstStyle/>
          <a:p>
            <a:r>
              <a:rPr lang="en-US" dirty="0" smtClean="0"/>
              <a:t>Water expands when it freezes. Water may seep into cracks or pores in rocks and expand these cracks or pores in rocks and expand these cracks if the temperature drops and the water freezes.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19600" y="2286000"/>
            <a:ext cx="4424289" cy="3108960"/>
          </a:xfrm>
        </p:spPr>
      </p:pic>
    </p:spTree>
    <p:extLst>
      <p:ext uri="{BB962C8B-B14F-4D97-AF65-F5344CB8AC3E}">
        <p14:creationId xmlns:p14="http://schemas.microsoft.com/office/powerpoint/2010/main" val="2475984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WEATHERING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752600"/>
            <a:ext cx="6073503" cy="4572000"/>
          </a:xfrm>
        </p:spPr>
      </p:pic>
    </p:spTree>
    <p:extLst>
      <p:ext uri="{BB962C8B-B14F-4D97-AF65-F5344CB8AC3E}">
        <p14:creationId xmlns:p14="http://schemas.microsoft.com/office/powerpoint/2010/main" val="3717551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EROSION 	</a:t>
            </a:r>
            <a:endParaRPr lang="en-US" dirty="0"/>
          </a:p>
        </p:txBody>
      </p:sp>
      <p:sp>
        <p:nvSpPr>
          <p:cNvPr id="3" name="Content Placeholder 2"/>
          <p:cNvSpPr>
            <a:spLocks noGrp="1"/>
          </p:cNvSpPr>
          <p:nvPr>
            <p:ph sz="half" idx="1"/>
          </p:nvPr>
        </p:nvSpPr>
        <p:spPr>
          <a:xfrm>
            <a:off x="533401" y="1828800"/>
            <a:ext cx="3047999" cy="4051301"/>
          </a:xfrm>
        </p:spPr>
        <p:txBody>
          <a:bodyPr>
            <a:normAutofit/>
          </a:bodyPr>
          <a:lstStyle/>
          <a:p>
            <a:r>
              <a:rPr lang="en-US" sz="2800" dirty="0" smtClean="0"/>
              <a:t>The process by which rock, sand and soil are broken down and carried away. </a:t>
            </a:r>
            <a:endParaRPr lang="en-US" sz="2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81400" y="1828800"/>
            <a:ext cx="5342566" cy="3566160"/>
          </a:xfrm>
        </p:spPr>
      </p:pic>
    </p:spTree>
    <p:extLst>
      <p:ext uri="{BB962C8B-B14F-4D97-AF65-F5344CB8AC3E}">
        <p14:creationId xmlns:p14="http://schemas.microsoft.com/office/powerpoint/2010/main" val="2634017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04800"/>
            <a:ext cx="7125113" cy="1219200"/>
          </a:xfrm>
        </p:spPr>
        <p:txBody>
          <a:bodyPr/>
          <a:lstStyle/>
          <a:p>
            <a:r>
              <a:rPr lang="en-US" sz="2800" dirty="0" smtClean="0"/>
              <a:t>By erosion a river can cut a canyon, like the Grand Canyon, through solid rock.</a:t>
            </a:r>
            <a:endParaRPr lang="en-US" sz="2800"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752600"/>
            <a:ext cx="6862596" cy="4663440"/>
          </a:xfrm>
        </p:spPr>
      </p:pic>
    </p:spTree>
    <p:extLst>
      <p:ext uri="{BB962C8B-B14F-4D97-AF65-F5344CB8AC3E}">
        <p14:creationId xmlns:p14="http://schemas.microsoft.com/office/powerpoint/2010/main" val="909204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DEPOSITION </a:t>
            </a:r>
            <a:endParaRPr lang="en-US" dirty="0"/>
          </a:p>
        </p:txBody>
      </p:sp>
      <p:sp>
        <p:nvSpPr>
          <p:cNvPr id="5" name="Content Placeholder 4"/>
          <p:cNvSpPr>
            <a:spLocks noGrp="1"/>
          </p:cNvSpPr>
          <p:nvPr>
            <p:ph sz="half" idx="1"/>
          </p:nvPr>
        </p:nvSpPr>
        <p:spPr>
          <a:xfrm>
            <a:off x="381000" y="1809749"/>
            <a:ext cx="3581401" cy="4051301"/>
          </a:xfrm>
        </p:spPr>
        <p:txBody>
          <a:bodyPr/>
          <a:lstStyle/>
          <a:p>
            <a:r>
              <a:rPr lang="en-US" dirty="0" smtClean="0"/>
              <a:t>The same forces that erode one place can deposit particles and sediment in another place building it up. </a:t>
            </a:r>
          </a:p>
          <a:p>
            <a:r>
              <a:rPr lang="en-US" dirty="0" smtClean="0"/>
              <a:t> Example: rivers carry sediment down stream and ocean waves can bring sand to a beach.</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43400" y="1600200"/>
            <a:ext cx="4301834" cy="4206240"/>
          </a:xfrm>
        </p:spPr>
      </p:pic>
    </p:spTree>
    <p:extLst>
      <p:ext uri="{BB962C8B-B14F-4D97-AF65-F5344CB8AC3E}">
        <p14:creationId xmlns:p14="http://schemas.microsoft.com/office/powerpoint/2010/main" val="3471107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Smaller rocks are displaced by water and deposited downstream. The water over the rocks in time make them smooth. </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2133600"/>
            <a:ext cx="5486401" cy="3657600"/>
          </a:xfrm>
        </p:spPr>
      </p:pic>
    </p:spTree>
    <p:extLst>
      <p:ext uri="{BB962C8B-B14F-4D97-AF65-F5344CB8AC3E}">
        <p14:creationId xmlns:p14="http://schemas.microsoft.com/office/powerpoint/2010/main" val="29399551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LANDFORMS </a:t>
            </a:r>
            <a:endParaRPr lang="en-US" dirty="0"/>
          </a:p>
        </p:txBody>
      </p:sp>
      <p:sp>
        <p:nvSpPr>
          <p:cNvPr id="3" name="Content Placeholder 2"/>
          <p:cNvSpPr>
            <a:spLocks noGrp="1"/>
          </p:cNvSpPr>
          <p:nvPr>
            <p:ph idx="1"/>
          </p:nvPr>
        </p:nvSpPr>
        <p:spPr>
          <a:xfrm>
            <a:off x="914400" y="1676400"/>
            <a:ext cx="7125112" cy="4051437"/>
          </a:xfrm>
        </p:spPr>
        <p:txBody>
          <a:bodyPr/>
          <a:lstStyle/>
          <a:p>
            <a:pPr marL="0" indent="0">
              <a:buNone/>
            </a:pPr>
            <a:r>
              <a:rPr lang="en-US" dirty="0"/>
              <a:t> </a:t>
            </a:r>
            <a:r>
              <a:rPr lang="en-US" sz="3200" cap="small" dirty="0" smtClean="0">
                <a:latin typeface="Aparajita" pitchFamily="34" charset="0"/>
                <a:cs typeface="Aparajita" pitchFamily="34" charset="0"/>
              </a:rPr>
              <a:t>ALL THERE PROCESSES ACTING ON EARTH’S LITHOSPHERE CREATE TYPICAL LANDFORMS. THESE LANDFORMS INCLUDE </a:t>
            </a:r>
            <a:r>
              <a:rPr lang="en-US" sz="3200" i="1" cap="small" dirty="0" smtClean="0">
                <a:latin typeface="Aparajita" pitchFamily="34" charset="0"/>
                <a:cs typeface="Aparajita" pitchFamily="34" charset="0"/>
              </a:rPr>
              <a:t>MOUNTAINS, HILLS, PLATEAUS, VALLEYS, PLAINS, CANYONS, DESERTS AND BEACHES. </a:t>
            </a:r>
            <a:endParaRPr lang="en-US" sz="3200" i="1" cap="small" dirty="0">
              <a:latin typeface="Aparajita" pitchFamily="34" charset="0"/>
              <a:cs typeface="Aparajita" pitchFamily="34" charset="0"/>
            </a:endParaRPr>
          </a:p>
        </p:txBody>
      </p:sp>
    </p:spTree>
    <p:extLst>
      <p:ext uri="{BB962C8B-B14F-4D97-AF65-F5344CB8AC3E}">
        <p14:creationId xmlns:p14="http://schemas.microsoft.com/office/powerpoint/2010/main" val="3039162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Oval 5"/>
          <p:cNvSpPr>
            <a:spLocks noChangeArrowheads="1"/>
          </p:cNvSpPr>
          <p:nvPr/>
        </p:nvSpPr>
        <p:spPr bwMode="auto">
          <a:xfrm>
            <a:off x="4191000" y="2895600"/>
            <a:ext cx="762000" cy="762000"/>
          </a:xfrm>
          <a:prstGeom prst="ellipse">
            <a:avLst/>
          </a:prstGeom>
          <a:solidFill>
            <a:srgbClr val="F8FD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54" name="Text Box 6"/>
          <p:cNvSpPr txBox="1">
            <a:spLocks noChangeArrowheads="1"/>
          </p:cNvSpPr>
          <p:nvPr/>
        </p:nvSpPr>
        <p:spPr bwMode="auto">
          <a:xfrm>
            <a:off x="5562600" y="31242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Inner Core - solid</a:t>
            </a:r>
          </a:p>
        </p:txBody>
      </p:sp>
      <p:sp>
        <p:nvSpPr>
          <p:cNvPr id="2055" name="Line 7"/>
          <p:cNvSpPr>
            <a:spLocks noChangeShapeType="1"/>
          </p:cNvSpPr>
          <p:nvPr/>
        </p:nvSpPr>
        <p:spPr bwMode="auto">
          <a:xfrm>
            <a:off x="4724400" y="32766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7" name="Rectangle 9"/>
          <p:cNvSpPr>
            <a:spLocks noGrp="1" noChangeArrowheads="1"/>
          </p:cNvSpPr>
          <p:nvPr>
            <p:ph type="title"/>
          </p:nvPr>
        </p:nvSpPr>
        <p:spPr/>
        <p:txBody>
          <a:bodyPr/>
          <a:lstStyle/>
          <a:p>
            <a:r>
              <a:rPr lang="en-US" altLang="en-US" dirty="0"/>
              <a:t>Structure of Earth</a:t>
            </a:r>
          </a:p>
        </p:txBody>
      </p:sp>
    </p:spTree>
    <p:extLst>
      <p:ext uri="{BB962C8B-B14F-4D97-AF65-F5344CB8AC3E}">
        <p14:creationId xmlns:p14="http://schemas.microsoft.com/office/powerpoint/2010/main" val="2707858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Mountains</a:t>
            </a:r>
            <a:r>
              <a:rPr lang="en-US" dirty="0" smtClean="0"/>
              <a:t> – formed by the collision of tectonic plates.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676400"/>
            <a:ext cx="6096000" cy="4572000"/>
          </a:xfrm>
        </p:spPr>
      </p:pic>
    </p:spTree>
    <p:extLst>
      <p:ext uri="{BB962C8B-B14F-4D97-AF65-F5344CB8AC3E}">
        <p14:creationId xmlns:p14="http://schemas.microsoft.com/office/powerpoint/2010/main" val="1480994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3410158" cy="5344076"/>
          </a:xfrm>
        </p:spPr>
        <p:txBody>
          <a:bodyPr anchor="t" anchorCtr="0"/>
          <a:lstStyle/>
          <a:p>
            <a:r>
              <a:rPr lang="en-US" dirty="0" smtClean="0"/>
              <a:t>VALLEYS – </a:t>
            </a:r>
            <a:r>
              <a:rPr lang="en-US" sz="2800" dirty="0" smtClean="0">
                <a:latin typeface="+mn-lt"/>
              </a:rPr>
              <a:t>long, low areas between ranges of mountains, hills or uplands. They are often created by erosion and may have stream running along bottom. </a:t>
            </a:r>
            <a:endParaRPr lang="en-US" sz="2800"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447800"/>
            <a:ext cx="3931920" cy="5173585"/>
          </a:xfrm>
        </p:spPr>
      </p:pic>
    </p:spTree>
    <p:extLst>
      <p:ext uri="{BB962C8B-B14F-4D97-AF65-F5344CB8AC3E}">
        <p14:creationId xmlns:p14="http://schemas.microsoft.com/office/powerpoint/2010/main" val="166849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228600"/>
            <a:ext cx="7125113" cy="1905000"/>
          </a:xfrm>
        </p:spPr>
        <p:txBody>
          <a:bodyPr/>
          <a:lstStyle/>
          <a:p>
            <a:r>
              <a:rPr lang="en-US" dirty="0" smtClean="0"/>
              <a:t>PLATEAU – a flat highland whose sides drop suddenly because of erosion.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2514600"/>
            <a:ext cx="5403850" cy="4052888"/>
          </a:xfrm>
        </p:spPr>
      </p:pic>
    </p:spTree>
    <p:extLst>
      <p:ext uri="{BB962C8B-B14F-4D97-AF65-F5344CB8AC3E}">
        <p14:creationId xmlns:p14="http://schemas.microsoft.com/office/powerpoint/2010/main" val="1761517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228600"/>
            <a:ext cx="7125113" cy="1524000"/>
          </a:xfrm>
        </p:spPr>
        <p:txBody>
          <a:bodyPr/>
          <a:lstStyle/>
          <a:p>
            <a:r>
              <a:rPr lang="en-US" dirty="0" smtClean="0"/>
              <a:t>CANYONS – a deep gorge or ravine between cliffs  often carved from landscape by a river.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905000"/>
            <a:ext cx="6858000" cy="4572000"/>
          </a:xfrm>
        </p:spPr>
      </p:pic>
    </p:spTree>
    <p:extLst>
      <p:ext uri="{BB962C8B-B14F-4D97-AF65-F5344CB8AC3E}">
        <p14:creationId xmlns:p14="http://schemas.microsoft.com/office/powerpoint/2010/main" val="294455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gency FB" panose="020B0503020202020204" pitchFamily="34" charset="0"/>
              </a:rPr>
              <a:t>Hills – Landform that extends above the surrounding lands, often with slight summit</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0750" y="1856581"/>
            <a:ext cx="4762500" cy="3952875"/>
          </a:xfrm>
        </p:spPr>
      </p:pic>
    </p:spTree>
    <p:extLst>
      <p:ext uri="{BB962C8B-B14F-4D97-AF65-F5344CB8AC3E}">
        <p14:creationId xmlns:p14="http://schemas.microsoft.com/office/powerpoint/2010/main" val="29834985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543800" cy="1349375"/>
          </a:xfrm>
        </p:spPr>
        <p:txBody>
          <a:bodyPr/>
          <a:lstStyle/>
          <a:p>
            <a:r>
              <a:rPr lang="en-US" dirty="0" smtClean="0"/>
              <a:t>Plains – </a:t>
            </a:r>
            <a:r>
              <a:rPr lang="en-US" sz="2800" dirty="0" smtClean="0"/>
              <a:t>Area of level land usually at low elevation and covered with grasses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667" y="1806575"/>
            <a:ext cx="5526665" cy="4052888"/>
          </a:xfrm>
        </p:spPr>
      </p:pic>
    </p:spTree>
    <p:extLst>
      <p:ext uri="{BB962C8B-B14F-4D97-AF65-F5344CB8AC3E}">
        <p14:creationId xmlns:p14="http://schemas.microsoft.com/office/powerpoint/2010/main" val="25028536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125113" cy="924475"/>
          </a:xfrm>
        </p:spPr>
        <p:txBody>
          <a:bodyPr/>
          <a:lstStyle/>
          <a:p>
            <a:r>
              <a:rPr lang="en-US" dirty="0" smtClean="0"/>
              <a:t>DESERT- </a:t>
            </a:r>
            <a:r>
              <a:rPr lang="en-US" sz="2000" dirty="0" smtClean="0"/>
              <a:t>may be rocky or sandy. An area that received less than 9 inches of precipitation a year.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676400"/>
            <a:ext cx="6858000" cy="4572000"/>
          </a:xfrm>
        </p:spPr>
      </p:pic>
    </p:spTree>
    <p:extLst>
      <p:ext uri="{BB962C8B-B14F-4D97-AF65-F5344CB8AC3E}">
        <p14:creationId xmlns:p14="http://schemas.microsoft.com/office/powerpoint/2010/main" val="12896577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Archipelago – island chain </a:t>
            </a:r>
            <a:endParaRPr lang="en-US" dirty="0"/>
          </a:p>
        </p:txBody>
      </p:sp>
      <p:pic>
        <p:nvPicPr>
          <p:cNvPr id="4" name="Content Placeholder 3" descr="Met de veerboot langs Kroatië eilandenJohn en Elza's Blo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075" y="1806575"/>
            <a:ext cx="5403850" cy="4052888"/>
          </a:xfrm>
        </p:spPr>
      </p:pic>
    </p:spTree>
    <p:extLst>
      <p:ext uri="{BB962C8B-B14F-4D97-AF65-F5344CB8AC3E}">
        <p14:creationId xmlns:p14="http://schemas.microsoft.com/office/powerpoint/2010/main" val="1692994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Bay – an area surrounded by land</a:t>
            </a:r>
            <a:endParaRPr lang="en-US" dirty="0"/>
          </a:p>
        </p:txBody>
      </p:sp>
      <p:pic>
        <p:nvPicPr>
          <p:cNvPr id="9" name="Content Placeholder 8" descr="File:Emerald Bay.jpg - Wikimedia Common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9442" y="1206352"/>
            <a:ext cx="7601158" cy="4943721"/>
          </a:xfrm>
        </p:spPr>
      </p:pic>
    </p:spTree>
    <p:extLst>
      <p:ext uri="{BB962C8B-B14F-4D97-AF65-F5344CB8AC3E}">
        <p14:creationId xmlns:p14="http://schemas.microsoft.com/office/powerpoint/2010/main" val="3164395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Delta – flat, low land built up from soil carried downstream.</a:t>
            </a:r>
            <a:endParaRPr lang="en-US" dirty="0"/>
          </a:p>
        </p:txBody>
      </p:sp>
      <p:pic>
        <p:nvPicPr>
          <p:cNvPr id="4" name="Content Placeholder 3" descr="... , 151, se da el nombre de “delta” al “órgano” de la muje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9442" y="1806574"/>
            <a:ext cx="7372557" cy="4911967"/>
          </a:xfrm>
        </p:spPr>
      </p:pic>
    </p:spTree>
    <p:extLst>
      <p:ext uri="{BB962C8B-B14F-4D97-AF65-F5344CB8AC3E}">
        <p14:creationId xmlns:p14="http://schemas.microsoft.com/office/powerpoint/2010/main" val="59261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Oval 8"/>
          <p:cNvSpPr>
            <a:spLocks noChangeArrowheads="1"/>
          </p:cNvSpPr>
          <p:nvPr/>
        </p:nvSpPr>
        <p:spPr bwMode="auto">
          <a:xfrm>
            <a:off x="3810000" y="2514600"/>
            <a:ext cx="1524000" cy="1524000"/>
          </a:xfrm>
          <a:prstGeom prst="ellipse">
            <a:avLst/>
          </a:prstGeom>
          <a:solidFill>
            <a:srgbClr val="F6521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7" name="Oval 5"/>
          <p:cNvSpPr>
            <a:spLocks noChangeArrowheads="1"/>
          </p:cNvSpPr>
          <p:nvPr/>
        </p:nvSpPr>
        <p:spPr bwMode="auto">
          <a:xfrm>
            <a:off x="4191000" y="2895600"/>
            <a:ext cx="762000" cy="762000"/>
          </a:xfrm>
          <a:prstGeom prst="ellipse">
            <a:avLst/>
          </a:prstGeom>
          <a:solidFill>
            <a:srgbClr val="F8FD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8" name="Text Box 6"/>
          <p:cNvSpPr txBox="1">
            <a:spLocks noChangeArrowheads="1"/>
          </p:cNvSpPr>
          <p:nvPr/>
        </p:nvSpPr>
        <p:spPr bwMode="auto">
          <a:xfrm>
            <a:off x="5943600" y="31242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Inner Core - solid</a:t>
            </a:r>
          </a:p>
        </p:txBody>
      </p:sp>
      <p:sp>
        <p:nvSpPr>
          <p:cNvPr id="3079" name="Line 7"/>
          <p:cNvSpPr>
            <a:spLocks noChangeShapeType="1"/>
          </p:cNvSpPr>
          <p:nvPr/>
        </p:nvSpPr>
        <p:spPr bwMode="auto">
          <a:xfrm>
            <a:off x="4648200" y="3276600"/>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81" name="Line 9"/>
          <p:cNvSpPr>
            <a:spLocks noChangeShapeType="1"/>
          </p:cNvSpPr>
          <p:nvPr/>
        </p:nvSpPr>
        <p:spPr bwMode="auto">
          <a:xfrm>
            <a:off x="4953000" y="37338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82" name="Text Box 10"/>
          <p:cNvSpPr txBox="1">
            <a:spLocks noChangeArrowheads="1"/>
          </p:cNvSpPr>
          <p:nvPr/>
        </p:nvSpPr>
        <p:spPr bwMode="auto">
          <a:xfrm>
            <a:off x="5943600" y="3779836"/>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Outer Core - liquid</a:t>
            </a:r>
          </a:p>
        </p:txBody>
      </p:sp>
      <p:sp>
        <p:nvSpPr>
          <p:cNvPr id="3083" name="Rectangle 11"/>
          <p:cNvSpPr>
            <a:spLocks noGrp="1" noChangeArrowheads="1"/>
          </p:cNvSpPr>
          <p:nvPr>
            <p:ph type="title"/>
          </p:nvPr>
        </p:nvSpPr>
        <p:spPr/>
        <p:txBody>
          <a:bodyPr/>
          <a:lstStyle/>
          <a:p>
            <a:r>
              <a:rPr lang="en-US" altLang="en-US" dirty="0"/>
              <a:t>Structure of Earth</a:t>
            </a:r>
          </a:p>
        </p:txBody>
      </p:sp>
    </p:spTree>
    <p:extLst>
      <p:ext uri="{BB962C8B-B14F-4D97-AF65-F5344CB8AC3E}">
        <p14:creationId xmlns:p14="http://schemas.microsoft.com/office/powerpoint/2010/main" val="2206189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04800"/>
            <a:ext cx="7125113" cy="1143001"/>
          </a:xfrm>
        </p:spPr>
        <p:txBody>
          <a:bodyPr/>
          <a:lstStyle/>
          <a:p>
            <a:r>
              <a:rPr lang="en-US" dirty="0" smtClean="0">
                <a:latin typeface="Agency FB" panose="020B0503020202020204" pitchFamily="34" charset="0"/>
              </a:rPr>
              <a:t>Gulf – a large body of water along a sea or ocean. – Gulf of Mexico. </a:t>
            </a:r>
            <a:endParaRPr lang="en-US" dirty="0">
              <a:latin typeface="Agency FB" panose="020B0503020202020204" pitchFamily="34" charset="0"/>
            </a:endParaRPr>
          </a:p>
        </p:txBody>
      </p:sp>
      <p:pic>
        <p:nvPicPr>
          <p:cNvPr id="4" name="Content Placeholder 3" descr="Gulf of Mexico - The salinity here may be very dense in some spots but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752600"/>
            <a:ext cx="4953000" cy="461724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51309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Isthmus – narrow stretch of land connecting two large land areas. </a:t>
            </a:r>
            <a:endParaRPr lang="en-US" dirty="0"/>
          </a:p>
        </p:txBody>
      </p:sp>
      <p:pic>
        <p:nvPicPr>
          <p:cNvPr id="4" name="Content Placeholder 3" descr="File:Corinth, Greece (NASA).jpg - Wikipedi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667" y="1806574"/>
            <a:ext cx="7160888" cy="4806747"/>
          </a:xfrm>
        </p:spPr>
      </p:pic>
    </p:spTree>
    <p:extLst>
      <p:ext uri="{BB962C8B-B14F-4D97-AF65-F5344CB8AC3E}">
        <p14:creationId xmlns:p14="http://schemas.microsoft.com/office/powerpoint/2010/main" val="3837823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 – the land along a sea or an ocean. </a:t>
            </a:r>
            <a:endParaRPr lang="en-US" dirty="0"/>
          </a:p>
        </p:txBody>
      </p:sp>
      <p:pic>
        <p:nvPicPr>
          <p:cNvPr id="5" name="Content Placeholder 4" descr="Recent Photos The Commons Galleries World Map App Garden Camera Finder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690" y="1806575"/>
            <a:ext cx="6484620" cy="4052888"/>
          </a:xfrm>
        </p:spPr>
      </p:pic>
    </p:spTree>
    <p:extLst>
      <p:ext uri="{BB962C8B-B14F-4D97-AF65-F5344CB8AC3E}">
        <p14:creationId xmlns:p14="http://schemas.microsoft.com/office/powerpoint/2010/main" val="773901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gency FB" panose="020B0503020202020204" pitchFamily="34" charset="0"/>
              </a:rPr>
              <a:t>River – large natural stream of water that flows through land from high to low elevation. </a:t>
            </a:r>
            <a:endParaRPr lang="en-US" dirty="0">
              <a:latin typeface="Agency FB" panose="020B0503020202020204" pitchFamily="34" charset="0"/>
            </a:endParaRPr>
          </a:p>
        </p:txBody>
      </p:sp>
      <p:pic>
        <p:nvPicPr>
          <p:cNvPr id="4" name="Content Placeholder 3" descr="river amazon river amazon second longest river in the worl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309019"/>
            <a:ext cx="7848600" cy="4114800"/>
          </a:xfrm>
        </p:spPr>
      </p:pic>
    </p:spTree>
    <p:extLst>
      <p:ext uri="{BB962C8B-B14F-4D97-AF65-F5344CB8AC3E}">
        <p14:creationId xmlns:p14="http://schemas.microsoft.com/office/powerpoint/2010/main" val="1485094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Tributary – small stream or river that flows into a larger river. </a:t>
            </a:r>
            <a:endParaRPr lang="en-US" dirty="0"/>
          </a:p>
        </p:txBody>
      </p:sp>
      <p:pic>
        <p:nvPicPr>
          <p:cNvPr id="4" name="Content Placeholder 3" descr="Tributary.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9698" y="1981200"/>
            <a:ext cx="6324600" cy="4216400"/>
          </a:xfrm>
        </p:spPr>
      </p:pic>
    </p:spTree>
    <p:extLst>
      <p:ext uri="{BB962C8B-B14F-4D97-AF65-F5344CB8AC3E}">
        <p14:creationId xmlns:p14="http://schemas.microsoft.com/office/powerpoint/2010/main" val="1752265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gency FB" panose="020B0503020202020204" pitchFamily="34" charset="0"/>
              </a:rPr>
              <a:t>Island – body of land completely surrounded by water. </a:t>
            </a:r>
            <a:endParaRPr lang="en-US" dirty="0">
              <a:latin typeface="Agency FB" panose="020B0503020202020204" pitchFamily="34" charset="0"/>
            </a:endParaRPr>
          </a:p>
        </p:txBody>
      </p:sp>
      <p:pic>
        <p:nvPicPr>
          <p:cNvPr id="4" name="Content Placeholder 3" descr="File:Tavarua Island, Fiji.JPG - Wikipedia, the free encyclopedia"/>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2334" y="1806575"/>
            <a:ext cx="6079332" cy="4052888"/>
          </a:xfrm>
        </p:spPr>
      </p:pic>
    </p:spTree>
    <p:extLst>
      <p:ext uri="{BB962C8B-B14F-4D97-AF65-F5344CB8AC3E}">
        <p14:creationId xmlns:p14="http://schemas.microsoft.com/office/powerpoint/2010/main" val="208173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gency FB" panose="020B0503020202020204" pitchFamily="34" charset="0"/>
              </a:rPr>
              <a:t>Peninsula – a body of land jutting into a lake or ocean surrounded by water on three sides. </a:t>
            </a:r>
            <a:endParaRPr lang="en-US" dirty="0">
              <a:latin typeface="Agency FB" panose="020B0503020202020204" pitchFamily="34" charset="0"/>
            </a:endParaRPr>
          </a:p>
        </p:txBody>
      </p:sp>
      <p:pic>
        <p:nvPicPr>
          <p:cNvPr id="4" name="Content Placeholder 3" descr="Fotografías desde satélite XVI."/>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1507" y="2649911"/>
            <a:ext cx="2015723" cy="2523751"/>
          </a:xfrm>
        </p:spPr>
      </p:pic>
      <p:pic>
        <p:nvPicPr>
          <p:cNvPr id="5" name="Picture 4" descr="File:Korean Peninsula blank.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057400"/>
            <a:ext cx="5694008" cy="4241546"/>
          </a:xfrm>
          <a:prstGeom prst="rect">
            <a:avLst/>
          </a:prstGeom>
        </p:spPr>
      </p:pic>
    </p:spTree>
    <p:extLst>
      <p:ext uri="{BB962C8B-B14F-4D97-AF65-F5344CB8AC3E}">
        <p14:creationId xmlns:p14="http://schemas.microsoft.com/office/powerpoint/2010/main" val="48541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 body of water surrounded by land – usually freshwater.</a:t>
            </a:r>
            <a:endParaRPr lang="en-US" dirty="0"/>
          </a:p>
        </p:txBody>
      </p:sp>
      <p:pic>
        <p:nvPicPr>
          <p:cNvPr id="4" name="Content Placeholder 3" descr="File:Dove-Lake from South-2008.jpg - Wikimedia Common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1094" y="1806575"/>
            <a:ext cx="7101811" cy="4052888"/>
          </a:xfrm>
        </p:spPr>
      </p:pic>
    </p:spTree>
    <p:extLst>
      <p:ext uri="{BB962C8B-B14F-4D97-AF65-F5344CB8AC3E}">
        <p14:creationId xmlns:p14="http://schemas.microsoft.com/office/powerpoint/2010/main" val="3077070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gency FB" panose="020B0503020202020204" pitchFamily="34" charset="0"/>
              </a:rPr>
              <a:t>Mouth of river – place where river empties into a larger body of water. </a:t>
            </a:r>
            <a:endParaRPr lang="en-US" dirty="0">
              <a:latin typeface="Agency FB" panose="020B0503020202020204" pitchFamily="34" charset="0"/>
            </a:endParaRPr>
          </a:p>
        </p:txBody>
      </p:sp>
      <p:pic>
        <p:nvPicPr>
          <p:cNvPr id="4" name="Content Placeholder 3" descr="Friday Field Foto #82: Mouth of the Russian River | Clastic Detritu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752600"/>
            <a:ext cx="6553200" cy="4914900"/>
          </a:xfrm>
        </p:spPr>
      </p:pic>
    </p:spTree>
    <p:extLst>
      <p:ext uri="{BB962C8B-B14F-4D97-AF65-F5344CB8AC3E}">
        <p14:creationId xmlns:p14="http://schemas.microsoft.com/office/powerpoint/2010/main" val="2657238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HYDROSPHERE: Earth’s Water </a:t>
            </a:r>
            <a:endParaRPr lang="en-US" dirty="0"/>
          </a:p>
        </p:txBody>
      </p:sp>
      <p:sp>
        <p:nvSpPr>
          <p:cNvPr id="3" name="Content Placeholder 2"/>
          <p:cNvSpPr>
            <a:spLocks noGrp="1"/>
          </p:cNvSpPr>
          <p:nvPr>
            <p:ph idx="1"/>
          </p:nvPr>
        </p:nvSpPr>
        <p:spPr/>
        <p:txBody>
          <a:bodyPr anchor="t" anchorCtr="0">
            <a:normAutofit lnSpcReduction="10000"/>
          </a:bodyPr>
          <a:lstStyle/>
          <a:p>
            <a:r>
              <a:rPr lang="en-US" sz="2800" dirty="0" smtClean="0"/>
              <a:t>More than </a:t>
            </a:r>
            <a:r>
              <a:rPr lang="en-US" sz="2800" i="1" dirty="0" smtClean="0"/>
              <a:t>70 percent </a:t>
            </a:r>
            <a:r>
              <a:rPr lang="en-US" sz="2800" dirty="0" smtClean="0"/>
              <a:t>of the Earth’s surface is covered by water.  </a:t>
            </a:r>
          </a:p>
          <a:p>
            <a:r>
              <a:rPr lang="en-US" sz="2800" dirty="0" smtClean="0"/>
              <a:t>About </a:t>
            </a:r>
            <a:r>
              <a:rPr lang="en-US" sz="2800" i="1" dirty="0" smtClean="0"/>
              <a:t>97 percent of that is in the ocean</a:t>
            </a:r>
            <a:r>
              <a:rPr lang="en-US" sz="2800" dirty="0" smtClean="0"/>
              <a:t>; </a:t>
            </a:r>
          </a:p>
          <a:p>
            <a:r>
              <a:rPr lang="en-US" sz="2800" dirty="0" smtClean="0"/>
              <a:t>most of the rest is frozen in the </a:t>
            </a:r>
            <a:r>
              <a:rPr lang="en-US" sz="2800" i="1" dirty="0" smtClean="0"/>
              <a:t>polar ice caps</a:t>
            </a:r>
            <a:r>
              <a:rPr lang="en-US" sz="2800" dirty="0" smtClean="0"/>
              <a:t>; </a:t>
            </a:r>
          </a:p>
          <a:p>
            <a:r>
              <a:rPr lang="en-US" sz="2800" dirty="0" smtClean="0"/>
              <a:t>less than </a:t>
            </a:r>
            <a:r>
              <a:rPr lang="en-US" sz="2800" i="1" dirty="0" smtClean="0"/>
              <a:t>one percent </a:t>
            </a:r>
            <a:r>
              <a:rPr lang="en-US" sz="2800" dirty="0" smtClean="0"/>
              <a:t>is found in the </a:t>
            </a:r>
            <a:r>
              <a:rPr lang="en-US" sz="2800" i="1" dirty="0" smtClean="0"/>
              <a:t>atmosphere, groundwater or in freshwater lakes and rivers</a:t>
            </a:r>
            <a:r>
              <a:rPr lang="en-US" sz="2800" dirty="0" smtClean="0"/>
              <a:t>. </a:t>
            </a:r>
            <a:endParaRPr lang="en-US" sz="2800" dirty="0"/>
          </a:p>
        </p:txBody>
      </p:sp>
    </p:spTree>
    <p:extLst>
      <p:ext uri="{BB962C8B-B14F-4D97-AF65-F5344CB8AC3E}">
        <p14:creationId xmlns:p14="http://schemas.microsoft.com/office/powerpoint/2010/main" val="1921572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Oval 11"/>
          <p:cNvSpPr>
            <a:spLocks noChangeArrowheads="1"/>
          </p:cNvSpPr>
          <p:nvPr/>
        </p:nvSpPr>
        <p:spPr bwMode="auto">
          <a:xfrm>
            <a:off x="2286000" y="1676400"/>
            <a:ext cx="4495800" cy="4419600"/>
          </a:xfrm>
          <a:prstGeom prst="ellipse">
            <a:avLst/>
          </a:prstGeom>
          <a:solidFill>
            <a:srgbClr val="FE930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 name="Oval 4"/>
          <p:cNvSpPr>
            <a:spLocks noChangeArrowheads="1"/>
          </p:cNvSpPr>
          <p:nvPr/>
        </p:nvSpPr>
        <p:spPr bwMode="auto">
          <a:xfrm>
            <a:off x="3810000" y="3124200"/>
            <a:ext cx="1524000" cy="1524000"/>
          </a:xfrm>
          <a:prstGeom prst="ellipse">
            <a:avLst/>
          </a:prstGeom>
          <a:solidFill>
            <a:srgbClr val="F6521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1" name="Oval 5"/>
          <p:cNvSpPr>
            <a:spLocks noChangeArrowheads="1"/>
          </p:cNvSpPr>
          <p:nvPr/>
        </p:nvSpPr>
        <p:spPr bwMode="auto">
          <a:xfrm>
            <a:off x="4191000" y="3505200"/>
            <a:ext cx="762000" cy="762000"/>
          </a:xfrm>
          <a:prstGeom prst="ellipse">
            <a:avLst/>
          </a:prstGeom>
          <a:solidFill>
            <a:srgbClr val="F8FD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2" name="Text Box 6"/>
          <p:cNvSpPr txBox="1">
            <a:spLocks noChangeArrowheads="1"/>
          </p:cNvSpPr>
          <p:nvPr/>
        </p:nvSpPr>
        <p:spPr bwMode="auto">
          <a:xfrm>
            <a:off x="5943600" y="37338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Inner Core - solid</a:t>
            </a:r>
          </a:p>
        </p:txBody>
      </p:sp>
      <p:sp>
        <p:nvSpPr>
          <p:cNvPr id="4103" name="Line 7"/>
          <p:cNvSpPr>
            <a:spLocks noChangeShapeType="1"/>
          </p:cNvSpPr>
          <p:nvPr/>
        </p:nvSpPr>
        <p:spPr bwMode="auto">
          <a:xfrm>
            <a:off x="4648200" y="3886200"/>
            <a:ext cx="1295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04" name="Line 8"/>
          <p:cNvSpPr>
            <a:spLocks noChangeShapeType="1"/>
          </p:cNvSpPr>
          <p:nvPr/>
        </p:nvSpPr>
        <p:spPr bwMode="auto">
          <a:xfrm>
            <a:off x="4648200" y="4501439"/>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05" name="Text Box 9"/>
          <p:cNvSpPr txBox="1">
            <a:spLocks noChangeArrowheads="1"/>
          </p:cNvSpPr>
          <p:nvPr/>
        </p:nvSpPr>
        <p:spPr bwMode="auto">
          <a:xfrm>
            <a:off x="5696155" y="4395788"/>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Outer Core - liquid</a:t>
            </a:r>
          </a:p>
        </p:txBody>
      </p:sp>
      <p:sp>
        <p:nvSpPr>
          <p:cNvPr id="4108" name="Line 12"/>
          <p:cNvSpPr>
            <a:spLocks noChangeShapeType="1"/>
          </p:cNvSpPr>
          <p:nvPr/>
        </p:nvSpPr>
        <p:spPr bwMode="auto">
          <a:xfrm flipH="1">
            <a:off x="1828800" y="29718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09" name="Text Box 13"/>
          <p:cNvSpPr txBox="1">
            <a:spLocks noChangeArrowheads="1"/>
          </p:cNvSpPr>
          <p:nvPr/>
        </p:nvSpPr>
        <p:spPr bwMode="auto">
          <a:xfrm>
            <a:off x="0" y="2743200"/>
            <a:ext cx="1752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Mantle – has several layers</a:t>
            </a:r>
          </a:p>
          <a:p>
            <a:pPr eaLnBrk="1" hangingPunct="1">
              <a:spcBef>
                <a:spcPct val="50000"/>
              </a:spcBef>
            </a:pPr>
            <a:r>
              <a:rPr lang="en-US" altLang="en-US" sz="2000" dirty="0"/>
              <a:t>Magma created here.</a:t>
            </a:r>
          </a:p>
        </p:txBody>
      </p:sp>
      <p:sp>
        <p:nvSpPr>
          <p:cNvPr id="4112" name="Rectangle 16"/>
          <p:cNvSpPr>
            <a:spLocks noGrp="1" noChangeArrowheads="1"/>
          </p:cNvSpPr>
          <p:nvPr>
            <p:ph type="title"/>
          </p:nvPr>
        </p:nvSpPr>
        <p:spPr/>
        <p:txBody>
          <a:bodyPr/>
          <a:lstStyle/>
          <a:p>
            <a:r>
              <a:rPr lang="en-US" altLang="en-US" dirty="0"/>
              <a:t>Structure of Earth</a:t>
            </a:r>
          </a:p>
        </p:txBody>
      </p:sp>
    </p:spTree>
    <p:extLst>
      <p:ext uri="{BB962C8B-B14F-4D97-AF65-F5344CB8AC3E}">
        <p14:creationId xmlns:p14="http://schemas.microsoft.com/office/powerpoint/2010/main" val="24169035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858838"/>
          </a:xfrm>
        </p:spPr>
        <p:txBody>
          <a:bodyPr/>
          <a:lstStyle/>
          <a:p>
            <a:r>
              <a:rPr lang="en-US" altLang="en-US" dirty="0"/>
              <a:t>Oceans and Seas</a:t>
            </a:r>
          </a:p>
        </p:txBody>
      </p:sp>
      <p:sp>
        <p:nvSpPr>
          <p:cNvPr id="3075" name="Rectangle 3"/>
          <p:cNvSpPr>
            <a:spLocks noGrp="1" noChangeArrowheads="1"/>
          </p:cNvSpPr>
          <p:nvPr>
            <p:ph type="body" sz="half" idx="1"/>
          </p:nvPr>
        </p:nvSpPr>
        <p:spPr>
          <a:xfrm>
            <a:off x="457200" y="914400"/>
            <a:ext cx="8382000" cy="4525963"/>
          </a:xfrm>
        </p:spPr>
        <p:txBody>
          <a:bodyPr/>
          <a:lstStyle/>
          <a:p>
            <a:r>
              <a:rPr lang="en-US" altLang="en-US" sz="2800" dirty="0"/>
              <a:t>The ocean is a connect body of salt water that covers 71% of the earth</a:t>
            </a:r>
          </a:p>
          <a:p>
            <a:r>
              <a:rPr lang="en-US" altLang="en-US" sz="2800" dirty="0"/>
              <a:t>Divided into 4 sections: Atlantic, Pacific, Indian and Arctic</a:t>
            </a:r>
          </a:p>
        </p:txBody>
      </p:sp>
      <p:pic>
        <p:nvPicPr>
          <p:cNvPr id="3077" name="Picture 5" descr="world-ma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19200" y="2808288"/>
            <a:ext cx="6781800" cy="4049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93227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727075"/>
          </a:xfrm>
        </p:spPr>
        <p:txBody>
          <a:bodyPr/>
          <a:lstStyle/>
          <a:p>
            <a:r>
              <a:rPr lang="en-US" altLang="en-US" sz="4000" dirty="0"/>
              <a:t>Ocean Motion</a:t>
            </a:r>
          </a:p>
        </p:txBody>
      </p:sp>
      <p:sp>
        <p:nvSpPr>
          <p:cNvPr id="6147" name="Rectangle 3"/>
          <p:cNvSpPr>
            <a:spLocks noGrp="1" noChangeArrowheads="1"/>
          </p:cNvSpPr>
          <p:nvPr>
            <p:ph type="body" sz="half" idx="1"/>
          </p:nvPr>
        </p:nvSpPr>
        <p:spPr>
          <a:xfrm>
            <a:off x="304800" y="838200"/>
            <a:ext cx="8458200" cy="4525963"/>
          </a:xfrm>
        </p:spPr>
        <p:txBody>
          <a:bodyPr/>
          <a:lstStyle/>
          <a:p>
            <a:r>
              <a:rPr lang="en-US" altLang="en-US" sz="3000" dirty="0"/>
              <a:t>Waves – Swells or ridges produced by winds</a:t>
            </a:r>
          </a:p>
        </p:txBody>
      </p:sp>
      <p:pic>
        <p:nvPicPr>
          <p:cNvPr id="6148" name="Picture 4" descr="100_125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990600" y="1371600"/>
            <a:ext cx="73152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70765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727075"/>
          </a:xfrm>
        </p:spPr>
        <p:txBody>
          <a:bodyPr/>
          <a:lstStyle/>
          <a:p>
            <a:r>
              <a:rPr lang="en-US" altLang="en-US" sz="4000" dirty="0"/>
              <a:t>Ocean Motion</a:t>
            </a:r>
          </a:p>
        </p:txBody>
      </p:sp>
      <p:sp>
        <p:nvSpPr>
          <p:cNvPr id="8195" name="Rectangle 3"/>
          <p:cNvSpPr>
            <a:spLocks noGrp="1" noChangeArrowheads="1"/>
          </p:cNvSpPr>
          <p:nvPr>
            <p:ph type="body" sz="half" idx="1"/>
          </p:nvPr>
        </p:nvSpPr>
        <p:spPr>
          <a:xfrm>
            <a:off x="0" y="838200"/>
            <a:ext cx="9144000" cy="4525963"/>
          </a:xfrm>
        </p:spPr>
        <p:txBody>
          <a:bodyPr/>
          <a:lstStyle/>
          <a:p>
            <a:r>
              <a:rPr lang="en-US" altLang="en-US" sz="2800" dirty="0"/>
              <a:t>Tides – regular rises and falls of the ocean created by the gravitational pull of the moon or the sun</a:t>
            </a:r>
          </a:p>
        </p:txBody>
      </p:sp>
      <p:pic>
        <p:nvPicPr>
          <p:cNvPr id="8197" name="Picture 5" descr="tide_force_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05000"/>
            <a:ext cx="5029200" cy="44640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100_122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0" y="2514600"/>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590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400" dirty="0" smtClean="0"/>
              <a:t>TIDES AND CURRENTS </a:t>
            </a:r>
            <a:endParaRPr lang="en-US" sz="4400" dirty="0"/>
          </a:p>
        </p:txBody>
      </p:sp>
      <p:sp>
        <p:nvSpPr>
          <p:cNvPr id="3" name="Content Placeholder 2"/>
          <p:cNvSpPr>
            <a:spLocks noGrp="1"/>
          </p:cNvSpPr>
          <p:nvPr>
            <p:ph idx="1"/>
          </p:nvPr>
        </p:nvSpPr>
        <p:spPr/>
        <p:txBody>
          <a:bodyPr>
            <a:normAutofit/>
          </a:bodyPr>
          <a:lstStyle/>
          <a:p>
            <a:r>
              <a:rPr lang="en-US" sz="4000" dirty="0" smtClean="0"/>
              <a:t>The Earth’s ocean waters are in </a:t>
            </a:r>
            <a:r>
              <a:rPr lang="en-US" sz="4000" b="1" i="1" dirty="0" smtClean="0"/>
              <a:t>constant motion</a:t>
            </a:r>
            <a:r>
              <a:rPr lang="en-US" sz="4000" dirty="0" smtClean="0"/>
              <a:t>.  This can be seen in the movement of their </a:t>
            </a:r>
            <a:r>
              <a:rPr lang="en-US" sz="4000" b="1" i="1" dirty="0" smtClean="0"/>
              <a:t>tides and current. </a:t>
            </a:r>
          </a:p>
        </p:txBody>
      </p:sp>
    </p:spTree>
    <p:extLst>
      <p:ext uri="{BB962C8B-B14F-4D97-AF65-F5344CB8AC3E}">
        <p14:creationId xmlns:p14="http://schemas.microsoft.com/office/powerpoint/2010/main" val="16181179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TIDES</a:t>
            </a:r>
            <a:endParaRPr lang="en-US" dirty="0"/>
          </a:p>
        </p:txBody>
      </p:sp>
      <p:sp>
        <p:nvSpPr>
          <p:cNvPr id="3" name="Content Placeholder 2"/>
          <p:cNvSpPr>
            <a:spLocks noGrp="1"/>
          </p:cNvSpPr>
          <p:nvPr>
            <p:ph idx="1"/>
          </p:nvPr>
        </p:nvSpPr>
        <p:spPr/>
        <p:txBody>
          <a:bodyPr anchor="t"/>
          <a:lstStyle/>
          <a:p>
            <a:r>
              <a:rPr lang="en-US" dirty="0" smtClean="0"/>
              <a:t>Each day the surface level of the ocean rises and falls. </a:t>
            </a:r>
          </a:p>
          <a:p>
            <a:r>
              <a:rPr lang="en-US" dirty="0" smtClean="0"/>
              <a:t>Tides are </a:t>
            </a:r>
            <a:r>
              <a:rPr lang="en-US" dirty="0"/>
              <a:t>caused by the </a:t>
            </a:r>
            <a:r>
              <a:rPr lang="en-US" b="1" i="1" dirty="0"/>
              <a:t>gravitational pull of the moon</a:t>
            </a:r>
            <a:r>
              <a:rPr lang="en-US" dirty="0"/>
              <a:t> on Earth’s ocean waters.  </a:t>
            </a:r>
            <a:endParaRPr lang="en-US" dirty="0" smtClean="0"/>
          </a:p>
          <a:p>
            <a:r>
              <a:rPr lang="en-US" dirty="0" smtClean="0"/>
              <a:t>Ocean </a:t>
            </a:r>
            <a:r>
              <a:rPr lang="en-US" b="1" i="1" dirty="0" smtClean="0"/>
              <a:t>waters directly facing </a:t>
            </a:r>
            <a:r>
              <a:rPr lang="en-US" dirty="0" smtClean="0"/>
              <a:t>the moon bulge toward the moon creating </a:t>
            </a:r>
            <a:r>
              <a:rPr lang="en-US" b="1" i="1" dirty="0" smtClean="0"/>
              <a:t>high tide</a:t>
            </a:r>
            <a:r>
              <a:rPr lang="en-US" dirty="0" smtClean="0"/>
              <a:t>, a time when sea levels are at their </a:t>
            </a:r>
            <a:r>
              <a:rPr lang="en-US" b="1" i="1" dirty="0" smtClean="0"/>
              <a:t>highest</a:t>
            </a:r>
            <a:r>
              <a:rPr lang="en-US" dirty="0" smtClean="0"/>
              <a:t>. </a:t>
            </a:r>
          </a:p>
          <a:p>
            <a:r>
              <a:rPr lang="en-US" dirty="0" smtClean="0"/>
              <a:t>On the </a:t>
            </a:r>
            <a:r>
              <a:rPr lang="en-US" b="1" i="1" dirty="0" smtClean="0"/>
              <a:t>opposite side </a:t>
            </a:r>
            <a:r>
              <a:rPr lang="en-US" dirty="0" smtClean="0"/>
              <a:t>of the Earth is another </a:t>
            </a:r>
            <a:r>
              <a:rPr lang="en-US" b="1" i="1" dirty="0" smtClean="0"/>
              <a:t>high tide</a:t>
            </a:r>
            <a:r>
              <a:rPr lang="en-US" dirty="0" smtClean="0"/>
              <a:t> cause by the </a:t>
            </a:r>
            <a:r>
              <a:rPr lang="en-US" b="1" i="1" dirty="0" smtClean="0"/>
              <a:t>force of the Earth’s spin </a:t>
            </a:r>
            <a:r>
              <a:rPr lang="en-US" dirty="0" smtClean="0"/>
              <a:t>where the moon’s pull is weakest. </a:t>
            </a:r>
          </a:p>
          <a:p>
            <a:r>
              <a:rPr lang="en-US" dirty="0" smtClean="0"/>
              <a:t>Sea levels are the highest when the moon and sun are on the same side of the Earth and lowest when they are on opposite sides. </a:t>
            </a:r>
            <a:endParaRPr lang="en-US" dirty="0"/>
          </a:p>
          <a:p>
            <a:endParaRPr lang="en-US" dirty="0"/>
          </a:p>
        </p:txBody>
      </p:sp>
    </p:spTree>
    <p:extLst>
      <p:ext uri="{BB962C8B-B14F-4D97-AF65-F5344CB8AC3E}">
        <p14:creationId xmlns:p14="http://schemas.microsoft.com/office/powerpoint/2010/main" val="38126485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228601"/>
            <a:ext cx="7125113" cy="685800"/>
          </a:xfrm>
        </p:spPr>
        <p:txBody>
          <a:bodyPr/>
          <a:lstStyle/>
          <a:p>
            <a:r>
              <a:rPr lang="en-US" dirty="0" smtClean="0"/>
              <a:t>TIDAL BULGES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143000"/>
            <a:ext cx="8305800" cy="5516880"/>
          </a:xfrm>
        </p:spPr>
      </p:pic>
    </p:spTree>
    <p:extLst>
      <p:ext uri="{BB962C8B-B14F-4D97-AF65-F5344CB8AC3E}">
        <p14:creationId xmlns:p14="http://schemas.microsoft.com/office/powerpoint/2010/main" val="2710343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228601"/>
            <a:ext cx="7125113" cy="1143000"/>
          </a:xfrm>
        </p:spPr>
        <p:txBody>
          <a:bodyPr/>
          <a:lstStyle/>
          <a:p>
            <a:r>
              <a:rPr lang="en-US" sz="6000" dirty="0" smtClean="0"/>
              <a:t>CURRENTS</a:t>
            </a:r>
            <a:endParaRPr lang="en-US" sz="6000" dirty="0"/>
          </a:p>
        </p:txBody>
      </p:sp>
      <p:sp>
        <p:nvSpPr>
          <p:cNvPr id="3" name="Content Placeholder 2"/>
          <p:cNvSpPr>
            <a:spLocks noGrp="1"/>
          </p:cNvSpPr>
          <p:nvPr>
            <p:ph idx="1"/>
          </p:nvPr>
        </p:nvSpPr>
        <p:spPr>
          <a:xfrm>
            <a:off x="609600" y="1295400"/>
            <a:ext cx="7924800" cy="5257801"/>
          </a:xfrm>
        </p:spPr>
        <p:txBody>
          <a:bodyPr>
            <a:normAutofit/>
          </a:bodyPr>
          <a:lstStyle/>
          <a:p>
            <a:r>
              <a:rPr lang="en-US" sz="2000" dirty="0" smtClean="0"/>
              <a:t>Ocean currents are the </a:t>
            </a:r>
            <a:r>
              <a:rPr lang="en-US" sz="2000" b="1" i="1" dirty="0" smtClean="0"/>
              <a:t>movements of the ocean’s waters. </a:t>
            </a:r>
          </a:p>
          <a:p>
            <a:r>
              <a:rPr lang="en-US" sz="2000" dirty="0" smtClean="0"/>
              <a:t>Occur both at </a:t>
            </a:r>
            <a:r>
              <a:rPr lang="en-US" sz="2000" b="1" i="1" dirty="0" smtClean="0"/>
              <a:t>surface and below</a:t>
            </a:r>
            <a:r>
              <a:rPr lang="en-US" sz="2000" dirty="0" smtClean="0"/>
              <a:t>. </a:t>
            </a:r>
          </a:p>
          <a:p>
            <a:r>
              <a:rPr lang="en-US" sz="2000" dirty="0" smtClean="0"/>
              <a:t>Surface currents are </a:t>
            </a:r>
            <a:r>
              <a:rPr lang="en-US" sz="2000" b="1" i="1" dirty="0" smtClean="0"/>
              <a:t>caused by spinning of Earth </a:t>
            </a:r>
            <a:r>
              <a:rPr lang="en-US" sz="2000" dirty="0" smtClean="0"/>
              <a:t>and winds. </a:t>
            </a:r>
          </a:p>
          <a:p>
            <a:r>
              <a:rPr lang="en-US" sz="2000" dirty="0" smtClean="0"/>
              <a:t>At the </a:t>
            </a:r>
            <a:r>
              <a:rPr lang="en-US" sz="2000" b="1" i="1" dirty="0" smtClean="0"/>
              <a:t>Equator</a:t>
            </a:r>
            <a:r>
              <a:rPr lang="en-US" sz="2000" dirty="0" smtClean="0"/>
              <a:t>, the </a:t>
            </a:r>
            <a:r>
              <a:rPr lang="en-US" sz="2000" b="1" i="1" dirty="0" smtClean="0"/>
              <a:t>spinning</a:t>
            </a:r>
            <a:r>
              <a:rPr lang="en-US" sz="2000" dirty="0" smtClean="0"/>
              <a:t> of the Earth and </a:t>
            </a:r>
            <a:r>
              <a:rPr lang="en-US" sz="2000" b="1" i="1" dirty="0" smtClean="0"/>
              <a:t>winds push surface water towards the west</a:t>
            </a:r>
            <a:r>
              <a:rPr lang="en-US" sz="2000" dirty="0" smtClean="0"/>
              <a:t>. This sets in motion </a:t>
            </a:r>
            <a:r>
              <a:rPr lang="en-US" sz="2000" b="1" i="1" dirty="0" smtClean="0"/>
              <a:t>large circular surface currents</a:t>
            </a:r>
            <a:r>
              <a:rPr lang="en-US" sz="2000" dirty="0" smtClean="0"/>
              <a:t>. </a:t>
            </a:r>
          </a:p>
          <a:p>
            <a:r>
              <a:rPr lang="en-US" sz="2000" dirty="0" smtClean="0"/>
              <a:t>Water heated by the sun moves away from the Equator , carrying heat energy towards the polar regions. </a:t>
            </a:r>
          </a:p>
          <a:p>
            <a:r>
              <a:rPr lang="en-US" sz="2000" dirty="0"/>
              <a:t>The </a:t>
            </a:r>
            <a:r>
              <a:rPr lang="en-US" sz="2000" b="1" i="1" dirty="0"/>
              <a:t>transfer of energy </a:t>
            </a:r>
            <a:r>
              <a:rPr lang="en-US" sz="2000" dirty="0"/>
              <a:t>helps maintain a </a:t>
            </a:r>
            <a:r>
              <a:rPr lang="en-US" sz="2000" b="1" i="1" dirty="0"/>
              <a:t>balance</a:t>
            </a:r>
            <a:r>
              <a:rPr lang="en-US" sz="2000" dirty="0"/>
              <a:t> – carrying </a:t>
            </a:r>
            <a:r>
              <a:rPr lang="en-US" sz="2000" b="1" i="1" dirty="0"/>
              <a:t>warm water from the tropics to colder regions</a:t>
            </a:r>
            <a:r>
              <a:rPr lang="en-US" sz="2000" dirty="0"/>
              <a:t>, and </a:t>
            </a:r>
            <a:r>
              <a:rPr lang="en-US" sz="2000" b="1" i="1" dirty="0"/>
              <a:t>cold water from polar regions towards the tropics. </a:t>
            </a:r>
          </a:p>
          <a:p>
            <a:endParaRPr lang="en-US" dirty="0"/>
          </a:p>
        </p:txBody>
      </p:sp>
    </p:spTree>
    <p:extLst>
      <p:ext uri="{BB962C8B-B14F-4D97-AF65-F5344CB8AC3E}">
        <p14:creationId xmlns:p14="http://schemas.microsoft.com/office/powerpoint/2010/main" val="30960309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MAP OF OCEAN CURRENTS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905001"/>
            <a:ext cx="8778240" cy="4454961"/>
          </a:xfrm>
        </p:spPr>
      </p:pic>
    </p:spTree>
    <p:extLst>
      <p:ext uri="{BB962C8B-B14F-4D97-AF65-F5344CB8AC3E}">
        <p14:creationId xmlns:p14="http://schemas.microsoft.com/office/powerpoint/2010/main" val="34850904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381000"/>
            <a:ext cx="2590799" cy="5943599"/>
          </a:xfrm>
        </p:spPr>
        <p:txBody>
          <a:bodyPr>
            <a:normAutofit/>
          </a:bodyPr>
          <a:lstStyle/>
          <a:p>
            <a:r>
              <a:rPr lang="en-US" sz="2000" dirty="0" smtClean="0"/>
              <a:t>The </a:t>
            </a:r>
            <a:r>
              <a:rPr lang="en-US" sz="2000" b="1" i="1" u="sng" dirty="0" smtClean="0"/>
              <a:t>Gulf Stream </a:t>
            </a:r>
            <a:r>
              <a:rPr lang="en-US" sz="2000" dirty="0" smtClean="0"/>
              <a:t>carries </a:t>
            </a:r>
            <a:r>
              <a:rPr lang="en-US" sz="2000" b="1" i="1" dirty="0" smtClean="0"/>
              <a:t>warm water towards Great Britain </a:t>
            </a:r>
            <a:r>
              <a:rPr lang="en-US" sz="2000" dirty="0" smtClean="0"/>
              <a:t>which makes the country warmer than it would otherwise be.</a:t>
            </a:r>
          </a:p>
          <a:p>
            <a:r>
              <a:rPr lang="en-US" sz="2000" dirty="0" smtClean="0"/>
              <a:t>Cold, salty water is more dense and sinks. It moves toward the equator, pushing warmer water away.  </a:t>
            </a:r>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24200" y="838200"/>
            <a:ext cx="5901365" cy="5029200"/>
          </a:xfrm>
        </p:spPr>
      </p:pic>
    </p:spTree>
    <p:extLst>
      <p:ext uri="{BB962C8B-B14F-4D97-AF65-F5344CB8AC3E}">
        <p14:creationId xmlns:p14="http://schemas.microsoft.com/office/powerpoint/2010/main" val="23339349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858838"/>
          </a:xfrm>
        </p:spPr>
        <p:txBody>
          <a:bodyPr/>
          <a:lstStyle/>
          <a:p>
            <a:r>
              <a:rPr lang="en-US" altLang="en-US" dirty="0"/>
              <a:t>Lakes, Rivers and Streams</a:t>
            </a:r>
          </a:p>
        </p:txBody>
      </p:sp>
      <p:sp>
        <p:nvSpPr>
          <p:cNvPr id="13315" name="Rectangle 3"/>
          <p:cNvSpPr>
            <a:spLocks noGrp="1" noChangeArrowheads="1"/>
          </p:cNvSpPr>
          <p:nvPr>
            <p:ph type="body" idx="1"/>
          </p:nvPr>
        </p:nvSpPr>
        <p:spPr>
          <a:xfrm>
            <a:off x="0" y="914400"/>
            <a:ext cx="9144000" cy="4525963"/>
          </a:xfrm>
        </p:spPr>
        <p:txBody>
          <a:bodyPr/>
          <a:lstStyle/>
          <a:p>
            <a:r>
              <a:rPr lang="en-US" altLang="en-US" sz="3000" dirty="0"/>
              <a:t>Lakes hold &gt; 95% of earth’s fresh water</a:t>
            </a:r>
          </a:p>
          <a:p>
            <a:pPr lvl="1"/>
            <a:r>
              <a:rPr lang="en-US" altLang="en-US" dirty="0"/>
              <a:t>Result of glacial action </a:t>
            </a:r>
          </a:p>
          <a:p>
            <a:r>
              <a:rPr lang="en-US" altLang="en-US" sz="3000" dirty="0"/>
              <a:t>Salt water lakes result from surface changes that cut water off from the sea</a:t>
            </a:r>
          </a:p>
        </p:txBody>
      </p:sp>
      <p:pic>
        <p:nvPicPr>
          <p:cNvPr id="13317" name="Picture 5" descr="map-kru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95600"/>
            <a:ext cx="4495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67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 name="Oval 13"/>
          <p:cNvSpPr>
            <a:spLocks noChangeArrowheads="1"/>
          </p:cNvSpPr>
          <p:nvPr/>
        </p:nvSpPr>
        <p:spPr bwMode="auto">
          <a:xfrm>
            <a:off x="2133600" y="1600200"/>
            <a:ext cx="4724400" cy="4724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24" name="Oval 4"/>
          <p:cNvSpPr>
            <a:spLocks noChangeArrowheads="1"/>
          </p:cNvSpPr>
          <p:nvPr/>
        </p:nvSpPr>
        <p:spPr bwMode="auto">
          <a:xfrm>
            <a:off x="2286000" y="1752600"/>
            <a:ext cx="4419600" cy="4419600"/>
          </a:xfrm>
          <a:prstGeom prst="ellipse">
            <a:avLst/>
          </a:prstGeom>
          <a:solidFill>
            <a:srgbClr val="FE930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25" name="Oval 5"/>
          <p:cNvSpPr>
            <a:spLocks noChangeArrowheads="1"/>
          </p:cNvSpPr>
          <p:nvPr/>
        </p:nvSpPr>
        <p:spPr bwMode="auto">
          <a:xfrm>
            <a:off x="3810000" y="3200400"/>
            <a:ext cx="1524000" cy="1524000"/>
          </a:xfrm>
          <a:prstGeom prst="ellipse">
            <a:avLst/>
          </a:prstGeom>
          <a:solidFill>
            <a:srgbClr val="F6521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26" name="Oval 6"/>
          <p:cNvSpPr>
            <a:spLocks noChangeArrowheads="1"/>
          </p:cNvSpPr>
          <p:nvPr/>
        </p:nvSpPr>
        <p:spPr bwMode="auto">
          <a:xfrm>
            <a:off x="4191000" y="3581400"/>
            <a:ext cx="762000" cy="762000"/>
          </a:xfrm>
          <a:prstGeom prst="ellipse">
            <a:avLst/>
          </a:prstGeom>
          <a:solidFill>
            <a:srgbClr val="F8FD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27" name="Text Box 7"/>
          <p:cNvSpPr txBox="1">
            <a:spLocks noChangeArrowheads="1"/>
          </p:cNvSpPr>
          <p:nvPr/>
        </p:nvSpPr>
        <p:spPr bwMode="auto">
          <a:xfrm>
            <a:off x="5943600" y="38100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Inner Core - solid</a:t>
            </a:r>
          </a:p>
        </p:txBody>
      </p:sp>
      <p:sp>
        <p:nvSpPr>
          <p:cNvPr id="5128" name="Line 8"/>
          <p:cNvSpPr>
            <a:spLocks noChangeShapeType="1"/>
          </p:cNvSpPr>
          <p:nvPr/>
        </p:nvSpPr>
        <p:spPr bwMode="auto">
          <a:xfrm>
            <a:off x="4572000" y="3962400"/>
            <a:ext cx="1371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29" name="Line 9"/>
          <p:cNvSpPr>
            <a:spLocks noChangeShapeType="1"/>
          </p:cNvSpPr>
          <p:nvPr/>
        </p:nvSpPr>
        <p:spPr bwMode="auto">
          <a:xfrm>
            <a:off x="4953000" y="44196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30" name="Text Box 10"/>
          <p:cNvSpPr txBox="1">
            <a:spLocks noChangeArrowheads="1"/>
          </p:cNvSpPr>
          <p:nvPr/>
        </p:nvSpPr>
        <p:spPr bwMode="auto">
          <a:xfrm>
            <a:off x="5943600" y="42672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Outer Core - liquid</a:t>
            </a:r>
          </a:p>
        </p:txBody>
      </p:sp>
      <p:sp>
        <p:nvSpPr>
          <p:cNvPr id="5131" name="Line 11"/>
          <p:cNvSpPr>
            <a:spLocks noChangeShapeType="1"/>
          </p:cNvSpPr>
          <p:nvPr/>
        </p:nvSpPr>
        <p:spPr bwMode="auto">
          <a:xfrm flipH="1">
            <a:off x="1828800" y="30480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32" name="Text Box 12"/>
          <p:cNvSpPr txBox="1">
            <a:spLocks noChangeArrowheads="1"/>
          </p:cNvSpPr>
          <p:nvPr/>
        </p:nvSpPr>
        <p:spPr bwMode="auto">
          <a:xfrm>
            <a:off x="0" y="2819400"/>
            <a:ext cx="18288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Mantle – has several layers</a:t>
            </a:r>
          </a:p>
          <a:p>
            <a:pPr eaLnBrk="1" hangingPunct="1">
              <a:spcBef>
                <a:spcPct val="50000"/>
              </a:spcBef>
            </a:pPr>
            <a:r>
              <a:rPr lang="en-US" altLang="en-US" sz="2000" dirty="0"/>
              <a:t>Magma created here.</a:t>
            </a:r>
          </a:p>
        </p:txBody>
      </p:sp>
      <p:sp>
        <p:nvSpPr>
          <p:cNvPr id="5134" name="Line 14"/>
          <p:cNvSpPr>
            <a:spLocks noChangeShapeType="1"/>
          </p:cNvSpPr>
          <p:nvPr/>
        </p:nvSpPr>
        <p:spPr bwMode="auto">
          <a:xfrm>
            <a:off x="5943600" y="21336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35" name="Text Box 15"/>
          <p:cNvSpPr txBox="1">
            <a:spLocks noChangeArrowheads="1"/>
          </p:cNvSpPr>
          <p:nvPr/>
        </p:nvSpPr>
        <p:spPr bwMode="auto">
          <a:xfrm>
            <a:off x="7086600" y="19050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dirty="0"/>
              <a:t>Crust – thin layer of rock</a:t>
            </a:r>
          </a:p>
        </p:txBody>
      </p:sp>
      <p:sp>
        <p:nvSpPr>
          <p:cNvPr id="5136" name="Rectangle 16"/>
          <p:cNvSpPr>
            <a:spLocks noGrp="1" noChangeArrowheads="1"/>
          </p:cNvSpPr>
          <p:nvPr>
            <p:ph type="title"/>
          </p:nvPr>
        </p:nvSpPr>
        <p:spPr/>
        <p:txBody>
          <a:bodyPr/>
          <a:lstStyle/>
          <a:p>
            <a:r>
              <a:rPr lang="en-US" altLang="en-US" dirty="0"/>
              <a:t>Structure of Earth</a:t>
            </a:r>
          </a:p>
        </p:txBody>
      </p:sp>
    </p:spTree>
    <p:extLst>
      <p:ext uri="{BB962C8B-B14F-4D97-AF65-F5344CB8AC3E}">
        <p14:creationId xmlns:p14="http://schemas.microsoft.com/office/powerpoint/2010/main" val="38323331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792163"/>
          </a:xfrm>
        </p:spPr>
        <p:txBody>
          <a:bodyPr/>
          <a:lstStyle/>
          <a:p>
            <a:r>
              <a:rPr lang="en-US" altLang="en-US" dirty="0"/>
              <a:t>Lakes, Rivers and Streams</a:t>
            </a:r>
          </a:p>
        </p:txBody>
      </p:sp>
      <p:sp>
        <p:nvSpPr>
          <p:cNvPr id="14339" name="Rectangle 3"/>
          <p:cNvSpPr>
            <a:spLocks noGrp="1" noChangeArrowheads="1"/>
          </p:cNvSpPr>
          <p:nvPr>
            <p:ph type="body" idx="1"/>
          </p:nvPr>
        </p:nvSpPr>
        <p:spPr>
          <a:xfrm>
            <a:off x="228600" y="914400"/>
            <a:ext cx="8915400" cy="4525963"/>
          </a:xfrm>
        </p:spPr>
        <p:txBody>
          <a:bodyPr/>
          <a:lstStyle/>
          <a:p>
            <a:r>
              <a:rPr lang="en-US" altLang="en-US" dirty="0"/>
              <a:t>Rivers and streams flow through channels and move water to or from a larger body of water</a:t>
            </a:r>
          </a:p>
          <a:p>
            <a:pPr lvl="1"/>
            <a:r>
              <a:rPr lang="en-US" altLang="en-US" dirty="0"/>
              <a:t>An area drained by a major river and its tributaries is a drainage basin</a:t>
            </a:r>
          </a:p>
        </p:txBody>
      </p:sp>
      <p:pic>
        <p:nvPicPr>
          <p:cNvPr id="14343" name="Picture 7" descr="basn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895600"/>
            <a:ext cx="6400800" cy="541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21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792163"/>
          </a:xfrm>
        </p:spPr>
        <p:txBody>
          <a:bodyPr/>
          <a:lstStyle/>
          <a:p>
            <a:r>
              <a:rPr lang="en-US" altLang="en-US" dirty="0"/>
              <a:t>Ground Water</a:t>
            </a:r>
          </a:p>
        </p:txBody>
      </p:sp>
      <p:sp>
        <p:nvSpPr>
          <p:cNvPr id="15363" name="Rectangle 3"/>
          <p:cNvSpPr>
            <a:spLocks noGrp="1" noChangeArrowheads="1"/>
          </p:cNvSpPr>
          <p:nvPr>
            <p:ph type="body" idx="1"/>
          </p:nvPr>
        </p:nvSpPr>
        <p:spPr>
          <a:xfrm>
            <a:off x="457200" y="838200"/>
            <a:ext cx="8229600" cy="4525963"/>
          </a:xfrm>
        </p:spPr>
        <p:txBody>
          <a:bodyPr/>
          <a:lstStyle/>
          <a:p>
            <a:r>
              <a:rPr lang="en-US" altLang="en-US" dirty="0"/>
              <a:t>Water held in the pores of rocks</a:t>
            </a:r>
          </a:p>
          <a:p>
            <a:r>
              <a:rPr lang="en-US" altLang="en-US" u="sng" dirty="0"/>
              <a:t>Water table</a:t>
            </a:r>
            <a:r>
              <a:rPr lang="en-US" altLang="en-US" dirty="0"/>
              <a:t> – level at which the rock is saturated</a:t>
            </a:r>
            <a:endParaRPr lang="en-US" altLang="en-US" u="sng" dirty="0"/>
          </a:p>
        </p:txBody>
      </p:sp>
      <p:pic>
        <p:nvPicPr>
          <p:cNvPr id="15367" name="Picture 7" descr="water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38400"/>
            <a:ext cx="5867400" cy="440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882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a:t>Oceanic Landforms</a:t>
            </a:r>
          </a:p>
        </p:txBody>
      </p:sp>
      <p:sp>
        <p:nvSpPr>
          <p:cNvPr id="16387" name="Rectangle 3"/>
          <p:cNvSpPr>
            <a:spLocks noGrp="1" noChangeArrowheads="1"/>
          </p:cNvSpPr>
          <p:nvPr>
            <p:ph type="body" idx="1"/>
          </p:nvPr>
        </p:nvSpPr>
        <p:spPr/>
        <p:txBody>
          <a:bodyPr/>
          <a:lstStyle/>
          <a:p>
            <a:r>
              <a:rPr lang="en-US" altLang="en-US" u="sng" dirty="0"/>
              <a:t>Continental shelf</a:t>
            </a:r>
            <a:r>
              <a:rPr lang="en-US" altLang="en-US" dirty="0"/>
              <a:t> – the earth’s surface from the edge of a continent to the deep part of the ocean</a:t>
            </a:r>
          </a:p>
          <a:p>
            <a:endParaRPr lang="en-US" altLang="en-US" u="sng" dirty="0"/>
          </a:p>
        </p:txBody>
      </p:sp>
      <p:pic>
        <p:nvPicPr>
          <p:cNvPr id="16389" name="Picture 5" descr="contin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47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Continental Landforms</a:t>
            </a:r>
          </a:p>
        </p:txBody>
      </p:sp>
      <p:sp>
        <p:nvSpPr>
          <p:cNvPr id="17411" name="Rectangle 3"/>
          <p:cNvSpPr>
            <a:spLocks noGrp="1" noChangeArrowheads="1"/>
          </p:cNvSpPr>
          <p:nvPr>
            <p:ph type="body" sz="half" idx="1"/>
          </p:nvPr>
        </p:nvSpPr>
        <p:spPr>
          <a:xfrm>
            <a:off x="0" y="1295400"/>
            <a:ext cx="9144000" cy="4525963"/>
          </a:xfrm>
        </p:spPr>
        <p:txBody>
          <a:bodyPr/>
          <a:lstStyle/>
          <a:p>
            <a:r>
              <a:rPr lang="en-US" altLang="en-US" sz="3000" u="sng" dirty="0"/>
              <a:t>Relief</a:t>
            </a:r>
            <a:r>
              <a:rPr lang="en-US" altLang="en-US" sz="3000" dirty="0"/>
              <a:t> – the difference in elevation of a landform from its lowest point to its highest point</a:t>
            </a:r>
          </a:p>
          <a:p>
            <a:r>
              <a:rPr lang="en-US" altLang="en-US" sz="3000" dirty="0"/>
              <a:t>4 categories: mountain, hills, plains, and plateaus</a:t>
            </a:r>
            <a:endParaRPr lang="en-US" altLang="en-US" sz="3000" u="sng" dirty="0"/>
          </a:p>
        </p:txBody>
      </p:sp>
      <p:pic>
        <p:nvPicPr>
          <p:cNvPr id="17413" name="Picture 5" descr="Aretes in Mountain areas are glaciers erosion features great for winter mountainee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6600"/>
            <a:ext cx="3197225" cy="2398713"/>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plains-01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019800" y="3352800"/>
            <a:ext cx="3124200" cy="2332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5" name="Picture 7" descr="Hill along road to Diego Suarez / Antsiranan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667000" y="3352800"/>
            <a:ext cx="3352800" cy="2324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20" name="Line 12"/>
          <p:cNvSpPr>
            <a:spLocks noChangeShapeType="1"/>
          </p:cNvSpPr>
          <p:nvPr/>
        </p:nvSpPr>
        <p:spPr bwMode="auto">
          <a:xfrm flipH="1" flipV="1">
            <a:off x="533400" y="3505200"/>
            <a:ext cx="1600200" cy="1828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FFFFFF"/>
              </a:solidFill>
            </a:endParaRPr>
          </a:p>
        </p:txBody>
      </p:sp>
      <p:sp>
        <p:nvSpPr>
          <p:cNvPr id="17421" name="Line 13"/>
          <p:cNvSpPr>
            <a:spLocks noChangeShapeType="1"/>
          </p:cNvSpPr>
          <p:nvPr/>
        </p:nvSpPr>
        <p:spPr bwMode="auto">
          <a:xfrm flipV="1">
            <a:off x="2819400" y="4267200"/>
            <a:ext cx="1371600" cy="685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FFFFFF"/>
              </a:solidFill>
            </a:endParaRPr>
          </a:p>
        </p:txBody>
      </p:sp>
      <p:sp>
        <p:nvSpPr>
          <p:cNvPr id="17422" name="Line 14"/>
          <p:cNvSpPr>
            <a:spLocks noChangeShapeType="1"/>
          </p:cNvSpPr>
          <p:nvPr/>
        </p:nvSpPr>
        <p:spPr bwMode="auto">
          <a:xfrm flipV="1">
            <a:off x="6172200" y="4267200"/>
            <a:ext cx="27432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FFFFFF"/>
              </a:solidFill>
            </a:endParaRPr>
          </a:p>
        </p:txBody>
      </p:sp>
    </p:spTree>
    <p:extLst>
      <p:ext uri="{BB962C8B-B14F-4D97-AF65-F5344CB8AC3E}">
        <p14:creationId xmlns:p14="http://schemas.microsoft.com/office/powerpoint/2010/main" val="35864168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a:t>Major </a:t>
            </a:r>
            <a:r>
              <a:rPr lang="en-US" altLang="en-US" dirty="0" smtClean="0"/>
              <a:t>Hydrosphere Landforms</a:t>
            </a:r>
            <a:endParaRPr lang="en-US" altLang="en-US" dirty="0"/>
          </a:p>
        </p:txBody>
      </p:sp>
      <p:sp>
        <p:nvSpPr>
          <p:cNvPr id="20483" name="Rectangle 3"/>
          <p:cNvSpPr>
            <a:spLocks noGrp="1" noChangeArrowheads="1"/>
          </p:cNvSpPr>
          <p:nvPr>
            <p:ph type="body" idx="1"/>
          </p:nvPr>
        </p:nvSpPr>
        <p:spPr>
          <a:xfrm>
            <a:off x="228600" y="1143000"/>
            <a:ext cx="8915400" cy="4525963"/>
          </a:xfrm>
        </p:spPr>
        <p:txBody>
          <a:bodyPr/>
          <a:lstStyle/>
          <a:p>
            <a:r>
              <a:rPr lang="en-US" altLang="en-US" u="sng" dirty="0"/>
              <a:t>Island</a:t>
            </a:r>
            <a:r>
              <a:rPr lang="en-US" altLang="en-US" dirty="0"/>
              <a:t> – a body of land surrounded by water</a:t>
            </a:r>
            <a:endParaRPr lang="en-US" altLang="en-US" u="sng" dirty="0"/>
          </a:p>
        </p:txBody>
      </p:sp>
      <p:pic>
        <p:nvPicPr>
          <p:cNvPr id="20485" name="Picture 5" descr="Lake%2520Bled%2520slovenia%2520aerial%2520view%2520island%2520with%2520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68475"/>
            <a:ext cx="6781800" cy="508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765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0"/>
            <a:ext cx="8229600" cy="4525963"/>
          </a:xfrm>
        </p:spPr>
        <p:txBody>
          <a:bodyPr/>
          <a:lstStyle/>
          <a:p>
            <a:r>
              <a:rPr lang="en-US" altLang="en-US" u="sng" dirty="0"/>
              <a:t>Swamp</a:t>
            </a:r>
            <a:r>
              <a:rPr lang="en-US" altLang="en-US" dirty="0"/>
              <a:t> – a lowland region that is saturated by water</a:t>
            </a:r>
            <a:endParaRPr lang="en-US" altLang="en-US" u="sng" dirty="0"/>
          </a:p>
        </p:txBody>
      </p:sp>
      <p:pic>
        <p:nvPicPr>
          <p:cNvPr id="21509" name="Picture 5" descr="430138819_0782b048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2870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254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04800" y="228600"/>
            <a:ext cx="8610600" cy="4525963"/>
          </a:xfrm>
        </p:spPr>
        <p:txBody>
          <a:bodyPr/>
          <a:lstStyle/>
          <a:p>
            <a:r>
              <a:rPr lang="en-US" altLang="en-US" u="sng" dirty="0"/>
              <a:t>Strait</a:t>
            </a:r>
            <a:r>
              <a:rPr lang="en-US" altLang="en-US" dirty="0"/>
              <a:t> – a narrow channel connecting 2 larger bodies of water</a:t>
            </a:r>
            <a:endParaRPr lang="en-US" altLang="en-US" u="sng" dirty="0"/>
          </a:p>
        </p:txBody>
      </p:sp>
      <p:pic>
        <p:nvPicPr>
          <p:cNvPr id="22533" name="Picture 5" descr="map_gibral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3914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382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04800" y="304800"/>
            <a:ext cx="8534400" cy="4525963"/>
          </a:xfrm>
        </p:spPr>
        <p:txBody>
          <a:bodyPr/>
          <a:lstStyle/>
          <a:p>
            <a:r>
              <a:rPr lang="en-US" altLang="en-US" u="sng" dirty="0"/>
              <a:t>Delta</a:t>
            </a:r>
            <a:r>
              <a:rPr lang="en-US" altLang="en-US" dirty="0"/>
              <a:t> – a triangular area of land formed from deposits at the mouth of a river</a:t>
            </a:r>
            <a:endParaRPr lang="en-US" altLang="en-US" u="sng" dirty="0"/>
          </a:p>
        </p:txBody>
      </p:sp>
      <p:pic>
        <p:nvPicPr>
          <p:cNvPr id="23557" name="Picture 5" descr="map-of-nile-del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90650"/>
            <a:ext cx="685800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1710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304800" y="381000"/>
            <a:ext cx="8534400" cy="4525963"/>
          </a:xfrm>
        </p:spPr>
        <p:txBody>
          <a:bodyPr/>
          <a:lstStyle/>
          <a:p>
            <a:r>
              <a:rPr lang="en-US" altLang="en-US" u="sng" dirty="0"/>
              <a:t>Oasis</a:t>
            </a:r>
            <a:r>
              <a:rPr lang="en-US" altLang="en-US" dirty="0"/>
              <a:t> – a spot of fertile land in a desert, fed by water from wells or underground springs</a:t>
            </a:r>
            <a:endParaRPr lang="en-US" altLang="en-US" u="sng" dirty="0"/>
          </a:p>
        </p:txBody>
      </p:sp>
      <p:pic>
        <p:nvPicPr>
          <p:cNvPr id="24581" name="Picture 5" descr="Palmiers o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2875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4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sz="half" idx="1"/>
          </p:nvPr>
        </p:nvSpPr>
        <p:spPr>
          <a:xfrm>
            <a:off x="304800" y="304800"/>
            <a:ext cx="8458200" cy="4525963"/>
          </a:xfrm>
        </p:spPr>
        <p:txBody>
          <a:bodyPr/>
          <a:lstStyle/>
          <a:p>
            <a:r>
              <a:rPr lang="en-US" altLang="en-US" u="sng" dirty="0"/>
              <a:t>Cataract</a:t>
            </a:r>
            <a:r>
              <a:rPr lang="en-US" altLang="en-US" dirty="0"/>
              <a:t> – a step-like series of waterfalls</a:t>
            </a:r>
            <a:endParaRPr lang="en-US" altLang="en-US" u="sng" dirty="0"/>
          </a:p>
        </p:txBody>
      </p:sp>
      <p:pic>
        <p:nvPicPr>
          <p:cNvPr id="30724" name="Picture 4" descr="100_125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85800" y="1066800"/>
            <a:ext cx="7696200" cy="577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2494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t>On and above the Earth</a:t>
            </a:r>
          </a:p>
        </p:txBody>
      </p:sp>
      <p:sp>
        <p:nvSpPr>
          <p:cNvPr id="6147" name="Rectangle 3"/>
          <p:cNvSpPr>
            <a:spLocks noGrp="1" noChangeArrowheads="1"/>
          </p:cNvSpPr>
          <p:nvPr>
            <p:ph type="body" idx="1"/>
          </p:nvPr>
        </p:nvSpPr>
        <p:spPr>
          <a:xfrm>
            <a:off x="304800" y="1807361"/>
            <a:ext cx="7829755" cy="4593439"/>
          </a:xfrm>
        </p:spPr>
        <p:txBody>
          <a:bodyPr>
            <a:normAutofit/>
          </a:bodyPr>
          <a:lstStyle/>
          <a:p>
            <a:r>
              <a:rPr lang="en-US" altLang="en-US" sz="2400" u="sng" dirty="0"/>
              <a:t>Atmosphere</a:t>
            </a:r>
            <a:r>
              <a:rPr lang="en-US" altLang="en-US" sz="2400" dirty="0"/>
              <a:t> – air</a:t>
            </a:r>
          </a:p>
          <a:p>
            <a:r>
              <a:rPr lang="en-US" altLang="en-US" sz="2400" u="sng" dirty="0"/>
              <a:t>Lithosphere</a:t>
            </a:r>
            <a:r>
              <a:rPr lang="en-US" altLang="en-US" sz="2400" dirty="0"/>
              <a:t> – solid rock portion of the earth</a:t>
            </a:r>
          </a:p>
          <a:p>
            <a:r>
              <a:rPr lang="en-US" altLang="en-US" sz="2400" u="sng" dirty="0"/>
              <a:t>Hydrosphere</a:t>
            </a:r>
            <a:r>
              <a:rPr lang="en-US" altLang="en-US" sz="2400" dirty="0"/>
              <a:t> – All bodies of water</a:t>
            </a:r>
          </a:p>
          <a:p>
            <a:r>
              <a:rPr lang="en-US" altLang="en-US" sz="2400" u="sng" dirty="0"/>
              <a:t>Biosphere</a:t>
            </a:r>
            <a:r>
              <a:rPr lang="en-US" altLang="en-US" sz="2400" dirty="0"/>
              <a:t> – where plants and animals live (everything combined)  </a:t>
            </a:r>
            <a:endParaRPr lang="en-US" altLang="en-US" sz="2400" u="sng" dirty="0"/>
          </a:p>
        </p:txBody>
      </p:sp>
    </p:spTree>
    <p:extLst>
      <p:ext uri="{BB962C8B-B14F-4D97-AF65-F5344CB8AC3E}">
        <p14:creationId xmlns:p14="http://schemas.microsoft.com/office/powerpoint/2010/main" val="42933952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WATER CYCLE</a:t>
            </a:r>
            <a:endParaRPr lang="en-US" sz="3600" dirty="0"/>
          </a:p>
        </p:txBody>
      </p:sp>
      <p:sp>
        <p:nvSpPr>
          <p:cNvPr id="3" name="Content Placeholder 2"/>
          <p:cNvSpPr>
            <a:spLocks noGrp="1"/>
          </p:cNvSpPr>
          <p:nvPr>
            <p:ph idx="1"/>
          </p:nvPr>
        </p:nvSpPr>
        <p:spPr/>
        <p:txBody>
          <a:bodyPr anchor="t" anchorCtr="0">
            <a:noAutofit/>
          </a:bodyPr>
          <a:lstStyle/>
          <a:p>
            <a:r>
              <a:rPr lang="en-US" sz="2000" dirty="0" smtClean="0"/>
              <a:t>The continuous circulation of water between the atmosphere, oceans and earth. </a:t>
            </a:r>
          </a:p>
          <a:p>
            <a:r>
              <a:rPr lang="en-US" sz="2000" dirty="0" smtClean="0"/>
              <a:t>Water from the surface of the oceans and other bodies of water evaporates into the atmosphere. </a:t>
            </a:r>
          </a:p>
          <a:p>
            <a:r>
              <a:rPr lang="en-US" sz="2000" dirty="0" smtClean="0"/>
              <a:t>The water then exists in the atmosphere as vapor. </a:t>
            </a:r>
          </a:p>
          <a:p>
            <a:r>
              <a:rPr lang="en-US" sz="2000" dirty="0" smtClean="0"/>
              <a:t>When the vapor cools it condenses.</a:t>
            </a:r>
          </a:p>
          <a:p>
            <a:r>
              <a:rPr lang="en-US" sz="2000" dirty="0" smtClean="0"/>
              <a:t>Then precipitation, either rain or snow, falls to the earth.</a:t>
            </a:r>
          </a:p>
          <a:p>
            <a:r>
              <a:rPr lang="en-US" sz="2000" dirty="0" smtClean="0"/>
              <a:t>The rain or snow soaks into the ground, evaporates into the atmosphere, or flows into rivers to be recycled. </a:t>
            </a:r>
            <a:endParaRPr lang="en-US" sz="2000" dirty="0"/>
          </a:p>
        </p:txBody>
      </p:sp>
    </p:spTree>
    <p:extLst>
      <p:ext uri="{BB962C8B-B14F-4D97-AF65-F5344CB8AC3E}">
        <p14:creationId xmlns:p14="http://schemas.microsoft.com/office/powerpoint/2010/main" val="18827676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381000"/>
            <a:ext cx="8450314" cy="6126480"/>
          </a:xfrm>
        </p:spPr>
      </p:pic>
    </p:spTree>
    <p:extLst>
      <p:ext uri="{BB962C8B-B14F-4D97-AF65-F5344CB8AC3E}">
        <p14:creationId xmlns:p14="http://schemas.microsoft.com/office/powerpoint/2010/main" val="35111147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04800"/>
            <a:ext cx="7125113" cy="762000"/>
          </a:xfrm>
        </p:spPr>
        <p:txBody>
          <a:bodyPr/>
          <a:lstStyle/>
          <a:p>
            <a:pPr algn="ctr"/>
            <a:r>
              <a:rPr lang="en-US" dirty="0" smtClean="0">
                <a:solidFill>
                  <a:schemeClr val="bg1"/>
                </a:solidFill>
              </a:rPr>
              <a:t>Label the Water Cycle </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8741106" cy="5212080"/>
          </a:xfrm>
        </p:spPr>
      </p:pic>
    </p:spTree>
    <p:extLst>
      <p:ext uri="{BB962C8B-B14F-4D97-AF65-F5344CB8AC3E}">
        <p14:creationId xmlns:p14="http://schemas.microsoft.com/office/powerpoint/2010/main" val="416889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Atmosphere and Climate</a:t>
            </a:r>
            <a:endParaRPr lang="en-US" sz="4400" dirty="0"/>
          </a:p>
        </p:txBody>
      </p:sp>
      <p:sp>
        <p:nvSpPr>
          <p:cNvPr id="3" name="Content Placeholder 2"/>
          <p:cNvSpPr>
            <a:spLocks noGrp="1"/>
          </p:cNvSpPr>
          <p:nvPr>
            <p:ph idx="1"/>
          </p:nvPr>
        </p:nvSpPr>
        <p:spPr/>
        <p:txBody>
          <a:bodyPr/>
          <a:lstStyle/>
          <a:p>
            <a:r>
              <a:rPr lang="en-US" dirty="0" smtClean="0"/>
              <a:t>Around the Earth is an </a:t>
            </a:r>
            <a:r>
              <a:rPr lang="en-US" b="1" i="1" dirty="0" smtClean="0"/>
              <a:t>envelope of gases </a:t>
            </a:r>
            <a:r>
              <a:rPr lang="en-US" dirty="0" smtClean="0"/>
              <a:t>known as the atmosphere.  It consists of mainly </a:t>
            </a:r>
            <a:r>
              <a:rPr lang="en-US" b="1" i="1" dirty="0" smtClean="0"/>
              <a:t>nitrogen and oxygen</a:t>
            </a:r>
            <a:r>
              <a:rPr lang="en-US" dirty="0" smtClean="0"/>
              <a:t>. </a:t>
            </a:r>
          </a:p>
          <a:p>
            <a:r>
              <a:rPr lang="en-US" dirty="0" smtClean="0"/>
              <a:t>The atmosphere </a:t>
            </a:r>
            <a:r>
              <a:rPr lang="en-US" b="1" i="1" dirty="0" smtClean="0"/>
              <a:t>absorbs solar radiation</a:t>
            </a:r>
            <a:r>
              <a:rPr lang="en-US" dirty="0" smtClean="0"/>
              <a:t>, </a:t>
            </a:r>
            <a:r>
              <a:rPr lang="en-US" b="1" i="1" dirty="0" smtClean="0"/>
              <a:t>moderates temperature</a:t>
            </a:r>
            <a:r>
              <a:rPr lang="en-US" dirty="0" smtClean="0"/>
              <a:t> and </a:t>
            </a:r>
            <a:r>
              <a:rPr lang="en-US" b="1" i="1" dirty="0" smtClean="0"/>
              <a:t>distributes water</a:t>
            </a:r>
            <a:r>
              <a:rPr lang="en-US" dirty="0" smtClean="0"/>
              <a:t>. </a:t>
            </a:r>
          </a:p>
          <a:p>
            <a:r>
              <a:rPr lang="en-US" b="1" i="1" dirty="0" smtClean="0"/>
              <a:t>Weather</a:t>
            </a:r>
            <a:r>
              <a:rPr lang="en-US" dirty="0" smtClean="0"/>
              <a:t> refers to the </a:t>
            </a:r>
            <a:r>
              <a:rPr lang="en-US" b="1" i="1" dirty="0" smtClean="0"/>
              <a:t>conditions in the atmosphere closest to the earth</a:t>
            </a:r>
            <a:r>
              <a:rPr lang="en-US" dirty="0" smtClean="0"/>
              <a:t>, including humidity, winds and precipitation. </a:t>
            </a:r>
          </a:p>
          <a:p>
            <a:r>
              <a:rPr lang="en-US" b="1" i="1" dirty="0" smtClean="0"/>
              <a:t>Climate</a:t>
            </a:r>
            <a:r>
              <a:rPr lang="en-US" dirty="0" smtClean="0"/>
              <a:t> is the </a:t>
            </a:r>
            <a:r>
              <a:rPr lang="en-US" b="1" i="1" dirty="0" smtClean="0"/>
              <a:t>average weather </a:t>
            </a:r>
            <a:r>
              <a:rPr lang="en-US" dirty="0" smtClean="0"/>
              <a:t>conditions of a place </a:t>
            </a:r>
            <a:r>
              <a:rPr lang="en-US" b="1" i="1" dirty="0" smtClean="0"/>
              <a:t>over a period of time</a:t>
            </a:r>
            <a:r>
              <a:rPr lang="en-US" dirty="0" smtClean="0"/>
              <a:t>. </a:t>
            </a:r>
            <a:endParaRPr lang="en-US" dirty="0"/>
          </a:p>
        </p:txBody>
      </p:sp>
    </p:spTree>
    <p:extLst>
      <p:ext uri="{BB962C8B-B14F-4D97-AF65-F5344CB8AC3E}">
        <p14:creationId xmlns:p14="http://schemas.microsoft.com/office/powerpoint/2010/main" val="33132591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Geography of Weather </a:t>
            </a:r>
            <a:endParaRPr lang="en-US" sz="4400" dirty="0"/>
          </a:p>
        </p:txBody>
      </p:sp>
      <p:sp>
        <p:nvSpPr>
          <p:cNvPr id="3" name="Content Placeholder 2"/>
          <p:cNvSpPr>
            <a:spLocks noGrp="1"/>
          </p:cNvSpPr>
          <p:nvPr>
            <p:ph idx="1"/>
          </p:nvPr>
        </p:nvSpPr>
        <p:spPr>
          <a:xfrm>
            <a:off x="838200" y="1807361"/>
            <a:ext cx="7543800" cy="4288639"/>
          </a:xfrm>
        </p:spPr>
        <p:txBody>
          <a:bodyPr>
            <a:noAutofit/>
          </a:bodyPr>
          <a:lstStyle/>
          <a:p>
            <a:r>
              <a:rPr lang="en-US" sz="2400" dirty="0" smtClean="0"/>
              <a:t>Weather is affected by </a:t>
            </a:r>
            <a:r>
              <a:rPr lang="en-US" sz="2400" b="1" i="1" dirty="0" smtClean="0"/>
              <a:t>latitude, elevation, wind patterns, ocean currents and mountain barriers. </a:t>
            </a:r>
          </a:p>
          <a:p>
            <a:r>
              <a:rPr lang="en-US" sz="2400" dirty="0" smtClean="0"/>
              <a:t>Temperatures are generally </a:t>
            </a:r>
            <a:r>
              <a:rPr lang="en-US" sz="2400" b="1" i="1" dirty="0" smtClean="0"/>
              <a:t>warmer</a:t>
            </a:r>
            <a:r>
              <a:rPr lang="en-US" sz="2400" dirty="0" smtClean="0"/>
              <a:t> when you get near the </a:t>
            </a:r>
            <a:r>
              <a:rPr lang="en-US" sz="2400" b="1" i="1" dirty="0" smtClean="0"/>
              <a:t>equator</a:t>
            </a:r>
            <a:r>
              <a:rPr lang="en-US" sz="2400" dirty="0" smtClean="0"/>
              <a:t>. </a:t>
            </a:r>
          </a:p>
          <a:p>
            <a:r>
              <a:rPr lang="en-US" sz="2400" dirty="0"/>
              <a:t>T</a:t>
            </a:r>
            <a:r>
              <a:rPr lang="en-US" sz="2400" dirty="0" smtClean="0"/>
              <a:t>emperatures are cooler at higher elevations.</a:t>
            </a:r>
          </a:p>
          <a:p>
            <a:r>
              <a:rPr lang="en-US" sz="2400" b="1" i="1" dirty="0" smtClean="0"/>
              <a:t>Vertical</a:t>
            </a:r>
            <a:r>
              <a:rPr lang="en-US" sz="2400" dirty="0" smtClean="0"/>
              <a:t> climates are those </a:t>
            </a:r>
            <a:r>
              <a:rPr lang="en-US" sz="2400" b="1" i="1" dirty="0" smtClean="0"/>
              <a:t>different climates </a:t>
            </a:r>
            <a:r>
              <a:rPr lang="en-US" sz="2400" dirty="0" smtClean="0"/>
              <a:t>at different altitudes in the </a:t>
            </a:r>
            <a:r>
              <a:rPr lang="en-US" sz="2400" b="1" i="1" dirty="0" smtClean="0"/>
              <a:t>same</a:t>
            </a:r>
            <a:r>
              <a:rPr lang="en-US" sz="2400" dirty="0" smtClean="0"/>
              <a:t> area.  </a:t>
            </a:r>
            <a:endParaRPr lang="en-US" sz="2400" dirty="0"/>
          </a:p>
        </p:txBody>
      </p:sp>
    </p:spTree>
    <p:extLst>
      <p:ext uri="{BB962C8B-B14F-4D97-AF65-F5344CB8AC3E}">
        <p14:creationId xmlns:p14="http://schemas.microsoft.com/office/powerpoint/2010/main" val="3947296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Winds</a:t>
            </a:r>
            <a:endParaRPr lang="en-US" sz="4400" dirty="0"/>
          </a:p>
        </p:txBody>
      </p:sp>
      <p:sp>
        <p:nvSpPr>
          <p:cNvPr id="3" name="Content Placeholder 2"/>
          <p:cNvSpPr>
            <a:spLocks noGrp="1"/>
          </p:cNvSpPr>
          <p:nvPr>
            <p:ph idx="1"/>
          </p:nvPr>
        </p:nvSpPr>
        <p:spPr/>
        <p:txBody>
          <a:bodyPr>
            <a:normAutofit/>
          </a:bodyPr>
          <a:lstStyle/>
          <a:p>
            <a:r>
              <a:rPr lang="en-US" sz="3600" dirty="0" smtClean="0"/>
              <a:t>Winds are </a:t>
            </a:r>
            <a:r>
              <a:rPr lang="en-US" sz="3600" b="1" i="1" dirty="0" smtClean="0"/>
              <a:t>influenced by the Earth’s spin</a:t>
            </a:r>
            <a:r>
              <a:rPr lang="en-US" sz="3600" dirty="0" smtClean="0"/>
              <a:t>. </a:t>
            </a:r>
          </a:p>
          <a:p>
            <a:r>
              <a:rPr lang="en-US" sz="3600" dirty="0" smtClean="0"/>
              <a:t>Winds may bring </a:t>
            </a:r>
            <a:r>
              <a:rPr lang="en-US" sz="3600" b="1" i="1" dirty="0" smtClean="0"/>
              <a:t>moist air and rain</a:t>
            </a:r>
            <a:r>
              <a:rPr lang="en-US" sz="3600" dirty="0" smtClean="0"/>
              <a:t>, such as the monsoons, or they may leave an area </a:t>
            </a:r>
            <a:r>
              <a:rPr lang="en-US" sz="3600" b="1" i="1" dirty="0" smtClean="0"/>
              <a:t>dry</a:t>
            </a:r>
            <a:r>
              <a:rPr lang="en-US" sz="3600" dirty="0" smtClean="0"/>
              <a:t>. </a:t>
            </a:r>
            <a:endParaRPr lang="en-US" sz="3600" dirty="0"/>
          </a:p>
        </p:txBody>
      </p:sp>
    </p:spTree>
    <p:extLst>
      <p:ext uri="{BB962C8B-B14F-4D97-AF65-F5344CB8AC3E}">
        <p14:creationId xmlns:p14="http://schemas.microsoft.com/office/powerpoint/2010/main" val="1142576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Mountains</a:t>
            </a:r>
            <a:endParaRPr lang="en-US" dirty="0"/>
          </a:p>
        </p:txBody>
      </p:sp>
      <p:sp>
        <p:nvSpPr>
          <p:cNvPr id="3" name="Content Placeholder 2"/>
          <p:cNvSpPr>
            <a:spLocks noGrp="1"/>
          </p:cNvSpPr>
          <p:nvPr>
            <p:ph idx="1"/>
          </p:nvPr>
        </p:nvSpPr>
        <p:spPr/>
        <p:txBody>
          <a:bodyPr>
            <a:normAutofit/>
          </a:bodyPr>
          <a:lstStyle/>
          <a:p>
            <a:r>
              <a:rPr lang="en-US" sz="2800" dirty="0" smtClean="0"/>
              <a:t>Mountains may </a:t>
            </a:r>
            <a:r>
              <a:rPr lang="en-US" sz="2800" b="1" i="1" dirty="0" smtClean="0"/>
              <a:t>prevent moist air </a:t>
            </a:r>
            <a:r>
              <a:rPr lang="en-US" sz="2800" dirty="0" smtClean="0"/>
              <a:t>from reaching an area as air that rises over a mountain barrier cools.  </a:t>
            </a:r>
          </a:p>
          <a:p>
            <a:r>
              <a:rPr lang="en-US" sz="2800" dirty="0" smtClean="0"/>
              <a:t>The air loses its moisture and is </a:t>
            </a:r>
            <a:r>
              <a:rPr lang="en-US" sz="2800" b="1" i="1" dirty="0" smtClean="0"/>
              <a:t>drier when it reaches </a:t>
            </a:r>
            <a:r>
              <a:rPr lang="en-US" sz="2800" dirty="0" smtClean="0"/>
              <a:t>the other side of the mountain. </a:t>
            </a:r>
          </a:p>
          <a:p>
            <a:r>
              <a:rPr lang="en-US" sz="2800" dirty="0" smtClean="0"/>
              <a:t>The </a:t>
            </a:r>
            <a:r>
              <a:rPr lang="en-US" sz="2800" b="1" i="1" dirty="0" smtClean="0"/>
              <a:t>ocean side </a:t>
            </a:r>
            <a:r>
              <a:rPr lang="en-US" sz="2800" dirty="0" smtClean="0"/>
              <a:t>of the mountain often has </a:t>
            </a:r>
            <a:r>
              <a:rPr lang="en-US" sz="2800" b="1" i="1" dirty="0" smtClean="0"/>
              <a:t>heavy rainfall. </a:t>
            </a:r>
            <a:endParaRPr lang="en-US" sz="2800" b="1" i="1" dirty="0"/>
          </a:p>
        </p:txBody>
      </p:sp>
    </p:spTree>
    <p:extLst>
      <p:ext uri="{BB962C8B-B14F-4D97-AF65-F5344CB8AC3E}">
        <p14:creationId xmlns:p14="http://schemas.microsoft.com/office/powerpoint/2010/main" val="2988230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Seasons</a:t>
            </a:r>
            <a:endParaRPr lang="en-US" dirty="0"/>
          </a:p>
        </p:txBody>
      </p:sp>
      <p:sp>
        <p:nvSpPr>
          <p:cNvPr id="3" name="Content Placeholder 2"/>
          <p:cNvSpPr>
            <a:spLocks noGrp="1"/>
          </p:cNvSpPr>
          <p:nvPr>
            <p:ph idx="1"/>
          </p:nvPr>
        </p:nvSpPr>
        <p:spPr/>
        <p:txBody>
          <a:bodyPr/>
          <a:lstStyle/>
          <a:p>
            <a:r>
              <a:rPr lang="en-US" dirty="0" smtClean="0"/>
              <a:t>Earth tilts on its </a:t>
            </a:r>
            <a:r>
              <a:rPr lang="en-US" b="1" i="1" dirty="0" smtClean="0"/>
              <a:t>axis as it revolves</a:t>
            </a:r>
            <a:r>
              <a:rPr lang="en-US" dirty="0" smtClean="0"/>
              <a:t> around the sun. Because of this tilt, the sun’s rays hit the Northern Hemisphere longer and more directly in summer than in winter.  The </a:t>
            </a:r>
            <a:r>
              <a:rPr lang="en-US" b="1" i="1" dirty="0" smtClean="0"/>
              <a:t>sun appears to his higher </a:t>
            </a:r>
            <a:r>
              <a:rPr lang="en-US" dirty="0" smtClean="0"/>
              <a:t>in the sky, temperatures are </a:t>
            </a:r>
            <a:r>
              <a:rPr lang="en-US" b="1" i="1" dirty="0" smtClean="0"/>
              <a:t>warmer</a:t>
            </a:r>
            <a:r>
              <a:rPr lang="en-US" dirty="0" smtClean="0"/>
              <a:t>, and the days are l</a:t>
            </a:r>
            <a:r>
              <a:rPr lang="en-US" b="1" i="1" dirty="0" smtClean="0"/>
              <a:t>onger</a:t>
            </a:r>
            <a:r>
              <a:rPr lang="en-US" dirty="0" smtClean="0"/>
              <a:t>. </a:t>
            </a:r>
          </a:p>
          <a:p>
            <a:r>
              <a:rPr lang="en-US" dirty="0" smtClean="0"/>
              <a:t>When it is </a:t>
            </a:r>
            <a:r>
              <a:rPr lang="en-US" b="1" i="1" dirty="0" smtClean="0"/>
              <a:t>summer in the Northern </a:t>
            </a:r>
            <a:r>
              <a:rPr lang="en-US" dirty="0" smtClean="0"/>
              <a:t>Hemisphere it is </a:t>
            </a:r>
            <a:r>
              <a:rPr lang="en-US" b="1" i="1" dirty="0" smtClean="0"/>
              <a:t>winter in the Southern </a:t>
            </a:r>
            <a:r>
              <a:rPr lang="en-US" dirty="0" smtClean="0"/>
              <a:t>Hemisphere. </a:t>
            </a:r>
          </a:p>
          <a:p>
            <a:r>
              <a:rPr lang="en-US" b="1" i="1" dirty="0" smtClean="0"/>
              <a:t>Seasonal differences </a:t>
            </a:r>
            <a:r>
              <a:rPr lang="en-US" dirty="0" smtClean="0"/>
              <a:t>are greatest at the poles and least at the equator.  The area around the equator is not affected by the Earth’s tilt. </a:t>
            </a:r>
            <a:endParaRPr lang="en-US" dirty="0"/>
          </a:p>
        </p:txBody>
      </p:sp>
    </p:spTree>
    <p:extLst>
      <p:ext uri="{BB962C8B-B14F-4D97-AF65-F5344CB8AC3E}">
        <p14:creationId xmlns:p14="http://schemas.microsoft.com/office/powerpoint/2010/main" val="27912098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Climate Regions </a:t>
            </a:r>
            <a:endParaRPr lang="en-US" dirty="0"/>
          </a:p>
        </p:txBody>
      </p:sp>
      <p:sp>
        <p:nvSpPr>
          <p:cNvPr id="3" name="Content Placeholder 2"/>
          <p:cNvSpPr>
            <a:spLocks noGrp="1"/>
          </p:cNvSpPr>
          <p:nvPr>
            <p:ph idx="1"/>
          </p:nvPr>
        </p:nvSpPr>
        <p:spPr/>
        <p:txBody>
          <a:bodyPr/>
          <a:lstStyle/>
          <a:p>
            <a:r>
              <a:rPr lang="en-US" b="1" i="1" dirty="0" smtClean="0"/>
              <a:t>High-Latitude climates </a:t>
            </a:r>
            <a:r>
              <a:rPr lang="en-US" dirty="0" smtClean="0"/>
              <a:t>– The North and South Poles have similar “polar climates” with very cold winter temperatures. Include </a:t>
            </a:r>
            <a:r>
              <a:rPr lang="en-US" b="1" dirty="0" smtClean="0"/>
              <a:t>Subarctic, Tundra and Highland</a:t>
            </a:r>
          </a:p>
          <a:p>
            <a:r>
              <a:rPr lang="en-US" b="1" i="1" dirty="0" smtClean="0"/>
              <a:t>Mid-Latitude climates </a:t>
            </a:r>
            <a:r>
              <a:rPr lang="en-US" dirty="0" smtClean="0"/>
              <a:t>– Places in middle latitudes with low elevation have warm summers and cool winters. These are called “temperate climates”. </a:t>
            </a:r>
          </a:p>
          <a:p>
            <a:r>
              <a:rPr lang="en-US" b="1" i="1" dirty="0" smtClean="0"/>
              <a:t>Low-Latitude climates </a:t>
            </a:r>
            <a:r>
              <a:rPr lang="en-US" dirty="0" smtClean="0"/>
              <a:t>– Include both extreme “tropical moist climates” and “dry desert climates”. </a:t>
            </a:r>
            <a:endParaRPr lang="en-US" dirty="0"/>
          </a:p>
        </p:txBody>
      </p:sp>
    </p:spTree>
    <p:extLst>
      <p:ext uri="{BB962C8B-B14F-4D97-AF65-F5344CB8AC3E}">
        <p14:creationId xmlns:p14="http://schemas.microsoft.com/office/powerpoint/2010/main" val="37626805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The Biosphere</a:t>
            </a:r>
            <a:r>
              <a:rPr lang="en-US" dirty="0" smtClean="0"/>
              <a:t>: Climate and Biomes</a:t>
            </a:r>
            <a:endParaRPr lang="en-US" dirty="0"/>
          </a:p>
        </p:txBody>
      </p:sp>
      <p:sp>
        <p:nvSpPr>
          <p:cNvPr id="6" name="Content Placeholder 5"/>
          <p:cNvSpPr>
            <a:spLocks noGrp="1"/>
          </p:cNvSpPr>
          <p:nvPr>
            <p:ph idx="1"/>
          </p:nvPr>
        </p:nvSpPr>
        <p:spPr>
          <a:xfrm>
            <a:off x="381000" y="1807361"/>
            <a:ext cx="7753555" cy="4441039"/>
          </a:xfrm>
        </p:spPr>
        <p:txBody>
          <a:bodyPr/>
          <a:lstStyle/>
          <a:p>
            <a:r>
              <a:rPr lang="en-US" dirty="0" smtClean="0"/>
              <a:t>The </a:t>
            </a:r>
            <a:r>
              <a:rPr lang="en-US" b="1" i="1" dirty="0" smtClean="0"/>
              <a:t>biosphere</a:t>
            </a:r>
            <a:r>
              <a:rPr lang="en-US" dirty="0" smtClean="0"/>
              <a:t> refers to </a:t>
            </a:r>
            <a:r>
              <a:rPr lang="en-US" b="1" i="1" dirty="0" smtClean="0"/>
              <a:t>all life on Earth</a:t>
            </a:r>
            <a:r>
              <a:rPr lang="en-US" dirty="0" smtClean="0"/>
              <a:t>.  Weather patterns and climate influences what kinds of plants and animals can successfully live in a particular geographic location. </a:t>
            </a:r>
          </a:p>
          <a:p>
            <a:r>
              <a:rPr lang="en-US" dirty="0" smtClean="0"/>
              <a:t>An </a:t>
            </a:r>
            <a:r>
              <a:rPr lang="en-US" b="1" dirty="0" smtClean="0"/>
              <a:t>ecosystem</a:t>
            </a:r>
            <a:r>
              <a:rPr lang="en-US" dirty="0" smtClean="0"/>
              <a:t> is an interdependent community of plants and animals. Based upon the interaction of climate, landforms, bodies of water, and soils scientists have identified several different </a:t>
            </a:r>
            <a:r>
              <a:rPr lang="en-US" b="1" i="1" dirty="0" smtClean="0"/>
              <a:t>biomes</a:t>
            </a:r>
            <a:r>
              <a:rPr lang="en-US" dirty="0"/>
              <a:t> </a:t>
            </a:r>
            <a:r>
              <a:rPr lang="en-US" dirty="0" smtClean="0"/>
              <a:t>– </a:t>
            </a:r>
            <a:r>
              <a:rPr lang="en-US" b="1" i="1" dirty="0" smtClean="0"/>
              <a:t>distinct geographic regions with their own particular types of plant and animal life.</a:t>
            </a:r>
          </a:p>
        </p:txBody>
      </p:sp>
    </p:spTree>
    <p:extLst>
      <p:ext uri="{BB962C8B-B14F-4D97-AF65-F5344CB8AC3E}">
        <p14:creationId xmlns:p14="http://schemas.microsoft.com/office/powerpoint/2010/main" val="2245782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Continental Drift Theory</a:t>
            </a:r>
            <a:endParaRPr lang="en-US" sz="3600" dirty="0"/>
          </a:p>
        </p:txBody>
      </p:sp>
      <p:sp>
        <p:nvSpPr>
          <p:cNvPr id="3" name="Content Placeholder 2"/>
          <p:cNvSpPr>
            <a:spLocks noGrp="1"/>
          </p:cNvSpPr>
          <p:nvPr>
            <p:ph idx="1"/>
          </p:nvPr>
        </p:nvSpPr>
        <p:spPr>
          <a:xfrm>
            <a:off x="0" y="1981200"/>
            <a:ext cx="9144000" cy="4572000"/>
          </a:xfrm>
        </p:spPr>
        <p:txBody>
          <a:bodyPr>
            <a:normAutofit/>
          </a:bodyPr>
          <a:lstStyle/>
          <a:p>
            <a:r>
              <a:rPr lang="en-US" sz="2400" dirty="0" smtClean="0"/>
              <a:t>In 1912 Alfred Wegener presented a new idea about the continents.  He called it the </a:t>
            </a:r>
            <a:r>
              <a:rPr lang="en-US" sz="2400" b="1" dirty="0" smtClean="0"/>
              <a:t>Continental drift theory</a:t>
            </a:r>
            <a:r>
              <a:rPr lang="en-US" sz="2400" dirty="0" smtClean="0"/>
              <a:t>.  He maintained that the </a:t>
            </a:r>
            <a:r>
              <a:rPr lang="en-US" sz="2400" b="1" dirty="0" smtClean="0"/>
              <a:t>earth was once a supercontinent </a:t>
            </a:r>
            <a:r>
              <a:rPr lang="en-US" sz="2400" dirty="0" smtClean="0"/>
              <a:t>that divided and </a:t>
            </a:r>
            <a:r>
              <a:rPr lang="en-US" sz="2400" b="1" dirty="0" smtClean="0"/>
              <a:t>slowly drifted apart over millions of years</a:t>
            </a:r>
            <a:r>
              <a:rPr lang="en-US" sz="2400" dirty="0" smtClean="0"/>
              <a:t>.  </a:t>
            </a:r>
          </a:p>
          <a:p>
            <a:r>
              <a:rPr lang="en-US" sz="2400" dirty="0" smtClean="0"/>
              <a:t>Wegener called this </a:t>
            </a:r>
            <a:r>
              <a:rPr lang="en-US" sz="2400" b="1" dirty="0" smtClean="0"/>
              <a:t>supercontinent “Pangaea” </a:t>
            </a:r>
            <a:r>
              <a:rPr lang="en-US" sz="2400" dirty="0" smtClean="0"/>
              <a:t>meaning “all earth”.  </a:t>
            </a:r>
          </a:p>
          <a:p>
            <a:r>
              <a:rPr lang="en-US" sz="2400" dirty="0" smtClean="0"/>
              <a:t>The supercontinent split into many plates that </a:t>
            </a:r>
            <a:r>
              <a:rPr lang="en-US" sz="2400" b="1" dirty="0" smtClean="0"/>
              <a:t>drifted and crashed into each other and split apart </a:t>
            </a:r>
            <a:r>
              <a:rPr lang="en-US" sz="2400" dirty="0" smtClean="0"/>
              <a:t>before coming to their current position. </a:t>
            </a:r>
            <a:endParaRPr lang="en-US" sz="2400" dirty="0"/>
          </a:p>
        </p:txBody>
      </p:sp>
    </p:spTree>
    <p:extLst>
      <p:ext uri="{BB962C8B-B14F-4D97-AF65-F5344CB8AC3E}">
        <p14:creationId xmlns:p14="http://schemas.microsoft.com/office/powerpoint/2010/main" val="25527031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762000"/>
            <a:ext cx="7162800" cy="5379047"/>
          </a:xfrm>
        </p:spPr>
      </p:pic>
    </p:spTree>
    <p:extLst>
      <p:ext uri="{BB962C8B-B14F-4D97-AF65-F5344CB8AC3E}">
        <p14:creationId xmlns:p14="http://schemas.microsoft.com/office/powerpoint/2010/main" val="18310410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Temperate Deciduous Forest</a:t>
            </a:r>
            <a:endParaRPr lang="en-US" sz="3600" b="1" dirty="0"/>
          </a:p>
        </p:txBody>
      </p:sp>
      <p:sp>
        <p:nvSpPr>
          <p:cNvPr id="3" name="Content Placeholder 2"/>
          <p:cNvSpPr>
            <a:spLocks noGrp="1"/>
          </p:cNvSpPr>
          <p:nvPr>
            <p:ph sz="half" idx="1"/>
          </p:nvPr>
        </p:nvSpPr>
        <p:spPr/>
        <p:txBody>
          <a:bodyPr/>
          <a:lstStyle/>
          <a:p>
            <a:r>
              <a:rPr lang="en-US" dirty="0" smtClean="0"/>
              <a:t>Develop in mid-latitude regions where there is ample rain and moderate temps with cool winters. </a:t>
            </a:r>
          </a:p>
          <a:p>
            <a:r>
              <a:rPr lang="en-US" dirty="0" smtClean="0"/>
              <a:t>Trees change color in fall and lose leaves in winter.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2488" y="1828800"/>
            <a:ext cx="4100512" cy="3886200"/>
          </a:xfrm>
        </p:spPr>
      </p:pic>
    </p:spTree>
    <p:extLst>
      <p:ext uri="{BB962C8B-B14F-4D97-AF65-F5344CB8AC3E}">
        <p14:creationId xmlns:p14="http://schemas.microsoft.com/office/powerpoint/2010/main" val="7449834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7986" cy="2209800"/>
          </a:xfrm>
        </p:spPr>
        <p:txBody>
          <a:bodyPr/>
          <a:lstStyle/>
          <a:p>
            <a:r>
              <a:rPr lang="en-US" b="1" dirty="0" smtClean="0"/>
              <a:t>Coniferous Forest –</a:t>
            </a:r>
            <a:r>
              <a:rPr lang="en-US" sz="2400" b="1" dirty="0" smtClean="0"/>
              <a:t> those trees bearing cones and needles. Found in huge areas in northern regions of North America, Asia and Europe. </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5900" y="2242279"/>
            <a:ext cx="6026186" cy="4023360"/>
          </a:xfrm>
        </p:spPr>
      </p:pic>
    </p:spTree>
    <p:extLst>
      <p:ext uri="{BB962C8B-B14F-4D97-AF65-F5344CB8AC3E}">
        <p14:creationId xmlns:p14="http://schemas.microsoft.com/office/powerpoint/2010/main" val="42515838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Tropical Rain Forests</a:t>
            </a:r>
            <a:endParaRPr lang="en-US" dirty="0"/>
          </a:p>
        </p:txBody>
      </p:sp>
      <p:sp>
        <p:nvSpPr>
          <p:cNvPr id="4" name="Content Placeholder 3"/>
          <p:cNvSpPr>
            <a:spLocks noGrp="1"/>
          </p:cNvSpPr>
          <p:nvPr>
            <p:ph sz="half" idx="1"/>
          </p:nvPr>
        </p:nvSpPr>
        <p:spPr>
          <a:xfrm>
            <a:off x="685800" y="1809749"/>
            <a:ext cx="3581401" cy="4051301"/>
          </a:xfrm>
        </p:spPr>
        <p:txBody>
          <a:bodyPr/>
          <a:lstStyle/>
          <a:p>
            <a:r>
              <a:rPr lang="en-US" dirty="0" smtClean="0"/>
              <a:t>Develop in tropical areas near the equator where there is </a:t>
            </a:r>
            <a:r>
              <a:rPr lang="en-US" b="1" i="1" dirty="0" smtClean="0"/>
              <a:t>ample rainfall </a:t>
            </a:r>
            <a:r>
              <a:rPr lang="en-US" dirty="0" smtClean="0"/>
              <a:t>and </a:t>
            </a:r>
            <a:r>
              <a:rPr lang="en-US" b="1" i="1" dirty="0" smtClean="0"/>
              <a:t>warm temperatures </a:t>
            </a:r>
            <a:r>
              <a:rPr lang="en-US" dirty="0" smtClean="0"/>
              <a:t>year-round. </a:t>
            </a:r>
          </a:p>
          <a:p>
            <a:r>
              <a:rPr lang="en-US" dirty="0" smtClean="0"/>
              <a:t>Large trees cover the area with their leaves forming </a:t>
            </a:r>
            <a:r>
              <a:rPr lang="en-US" b="1" i="1" dirty="0" smtClean="0"/>
              <a:t>a canopy</a:t>
            </a:r>
            <a:r>
              <a:rPr lang="en-US" dirty="0" smtClean="0"/>
              <a:t>. </a:t>
            </a:r>
          </a:p>
          <a:p>
            <a:r>
              <a:rPr lang="en-US" dirty="0" smtClean="0"/>
              <a:t>Tropical rainforests are marked by an </a:t>
            </a:r>
            <a:r>
              <a:rPr lang="en-US" b="1" i="1" dirty="0" smtClean="0"/>
              <a:t>abundance of animal and plant life</a:t>
            </a:r>
            <a:r>
              <a:rPr lang="en-US" dirty="0" smtClean="0"/>
              <a:t>. </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43400" y="1981200"/>
            <a:ext cx="4572000" cy="3886200"/>
          </a:xfrm>
        </p:spPr>
      </p:pic>
    </p:spTree>
    <p:extLst>
      <p:ext uri="{BB962C8B-B14F-4D97-AF65-F5344CB8AC3E}">
        <p14:creationId xmlns:p14="http://schemas.microsoft.com/office/powerpoint/2010/main" val="10252367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Grassland </a:t>
            </a:r>
            <a:endParaRPr lang="en-US" dirty="0"/>
          </a:p>
        </p:txBody>
      </p:sp>
      <p:sp>
        <p:nvSpPr>
          <p:cNvPr id="3" name="Content Placeholder 2"/>
          <p:cNvSpPr>
            <a:spLocks noGrp="1"/>
          </p:cNvSpPr>
          <p:nvPr>
            <p:ph sz="half" idx="1"/>
          </p:nvPr>
        </p:nvSpPr>
        <p:spPr>
          <a:xfrm>
            <a:off x="533400" y="1524000"/>
            <a:ext cx="3471277" cy="4051301"/>
          </a:xfrm>
        </p:spPr>
        <p:txBody>
          <a:bodyPr/>
          <a:lstStyle/>
          <a:p>
            <a:r>
              <a:rPr lang="en-US" dirty="0" smtClean="0"/>
              <a:t>Exist where climate is drier and not enough rainfall to support large amounts of trees.  </a:t>
            </a:r>
          </a:p>
          <a:p>
            <a:r>
              <a:rPr lang="en-US" b="1" i="1" dirty="0" smtClean="0"/>
              <a:t>Grasses dominate </a:t>
            </a:r>
            <a:r>
              <a:rPr lang="en-US" dirty="0" smtClean="0"/>
              <a:t>these areas with large grazing animals like cattle, antelope or bison. </a:t>
            </a:r>
          </a:p>
          <a:p>
            <a:r>
              <a:rPr lang="en-US" b="1" i="1" dirty="0" smtClean="0"/>
              <a:t>Savannas</a:t>
            </a:r>
            <a:r>
              <a:rPr lang="en-US" dirty="0" smtClean="0"/>
              <a:t> are grasslands with </a:t>
            </a:r>
            <a:r>
              <a:rPr lang="en-US" b="1" i="1" dirty="0" smtClean="0"/>
              <a:t>some trees.</a:t>
            </a:r>
            <a:r>
              <a:rPr lang="en-US" dirty="0" smtClean="0"/>
              <a:t> </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14800" y="1524000"/>
            <a:ext cx="4724400" cy="4267200"/>
          </a:xfrm>
        </p:spPr>
      </p:pic>
    </p:spTree>
    <p:extLst>
      <p:ext uri="{BB962C8B-B14F-4D97-AF65-F5344CB8AC3E}">
        <p14:creationId xmlns:p14="http://schemas.microsoft.com/office/powerpoint/2010/main" val="42504562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Deserts</a:t>
            </a:r>
            <a:endParaRPr lang="en-US" dirty="0"/>
          </a:p>
        </p:txBody>
      </p:sp>
      <p:sp>
        <p:nvSpPr>
          <p:cNvPr id="3" name="Content Placeholder 2"/>
          <p:cNvSpPr>
            <a:spLocks noGrp="1"/>
          </p:cNvSpPr>
          <p:nvPr>
            <p:ph sz="half" idx="1"/>
          </p:nvPr>
        </p:nvSpPr>
        <p:spPr/>
        <p:txBody>
          <a:bodyPr/>
          <a:lstStyle/>
          <a:p>
            <a:r>
              <a:rPr lang="en-US" dirty="0" smtClean="0"/>
              <a:t>Regions that receive </a:t>
            </a:r>
            <a:r>
              <a:rPr lang="en-US" b="1" i="1" dirty="0" smtClean="0"/>
              <a:t>less than 10 inches rainfall annually. </a:t>
            </a:r>
          </a:p>
          <a:p>
            <a:r>
              <a:rPr lang="en-US" dirty="0" smtClean="0"/>
              <a:t>Have own special forms of plant and animal life, which have adapted to extreme temperatures and lack of water. </a:t>
            </a:r>
          </a:p>
          <a:p>
            <a:r>
              <a:rPr lang="en-US" dirty="0" smtClean="0"/>
              <a:t>Cacti and camels for example.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295400"/>
            <a:ext cx="3962400" cy="4419600"/>
          </a:xfrm>
        </p:spPr>
      </p:pic>
    </p:spTree>
    <p:extLst>
      <p:ext uri="{BB962C8B-B14F-4D97-AF65-F5344CB8AC3E}">
        <p14:creationId xmlns:p14="http://schemas.microsoft.com/office/powerpoint/2010/main" val="23574643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Deserts can be rocky or sandy.</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676400"/>
            <a:ext cx="4145280" cy="310896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2514600"/>
            <a:ext cx="4145280" cy="3108960"/>
          </a:xfrm>
        </p:spPr>
      </p:pic>
    </p:spTree>
    <p:extLst>
      <p:ext uri="{BB962C8B-B14F-4D97-AF65-F5344CB8AC3E}">
        <p14:creationId xmlns:p14="http://schemas.microsoft.com/office/powerpoint/2010/main" val="20896058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Tundra </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Found </a:t>
            </a:r>
            <a:r>
              <a:rPr lang="en-US" sz="2800" b="1" i="1" dirty="0" smtClean="0"/>
              <a:t>closer to polar </a:t>
            </a:r>
            <a:r>
              <a:rPr lang="en-US" sz="2800" dirty="0" smtClean="0"/>
              <a:t>regions. </a:t>
            </a:r>
          </a:p>
          <a:p>
            <a:r>
              <a:rPr lang="en-US" sz="2800" dirty="0" smtClean="0"/>
              <a:t>Soil is so cold </a:t>
            </a:r>
            <a:r>
              <a:rPr lang="en-US" sz="2800" b="1" i="1" dirty="0" smtClean="0"/>
              <a:t>trees cannot grow</a:t>
            </a:r>
            <a:r>
              <a:rPr lang="en-US" sz="2800" dirty="0" smtClean="0"/>
              <a:t>. </a:t>
            </a:r>
          </a:p>
          <a:p>
            <a:r>
              <a:rPr lang="en-US" sz="2800" dirty="0" smtClean="0"/>
              <a:t>Much of </a:t>
            </a:r>
            <a:r>
              <a:rPr lang="en-US" sz="2800" b="1" i="1" dirty="0" smtClean="0"/>
              <a:t>ground is frozen </a:t>
            </a:r>
            <a:r>
              <a:rPr lang="en-US" sz="2800" dirty="0" smtClean="0"/>
              <a:t>year-round </a:t>
            </a:r>
          </a:p>
          <a:p>
            <a:r>
              <a:rPr lang="en-US" sz="2800" dirty="0" smtClean="0"/>
              <a:t>Tundra's have distinct biomes, with </a:t>
            </a:r>
            <a:r>
              <a:rPr lang="en-US" sz="2800" b="1" i="1" dirty="0" smtClean="0"/>
              <a:t>grasses, small shrubs</a:t>
            </a:r>
            <a:r>
              <a:rPr lang="en-US" sz="2800" dirty="0" smtClean="0"/>
              <a:t>, large mammals and birds that migrate to these regions in the warmer spring and summer months</a:t>
            </a:r>
            <a:r>
              <a:rPr lang="en-US" dirty="0" smtClean="0"/>
              <a:t>. </a:t>
            </a:r>
            <a:endParaRPr lang="en-US" dirty="0"/>
          </a:p>
        </p:txBody>
      </p:sp>
    </p:spTree>
    <p:extLst>
      <p:ext uri="{BB962C8B-B14F-4D97-AF65-F5344CB8AC3E}">
        <p14:creationId xmlns:p14="http://schemas.microsoft.com/office/powerpoint/2010/main" val="39070459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Tundra</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3316" y="1981200"/>
            <a:ext cx="4208198" cy="388619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2488" y="1981200"/>
            <a:ext cx="4176712" cy="3733800"/>
          </a:xfrm>
        </p:spPr>
      </p:pic>
    </p:spTree>
    <p:extLst>
      <p:ext uri="{BB962C8B-B14F-4D97-AF65-F5344CB8AC3E}">
        <p14:creationId xmlns:p14="http://schemas.microsoft.com/office/powerpoint/2010/main" val="4045587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Summer</Template>
  <TotalTime>1801</TotalTime>
  <Words>2633</Words>
  <Application>Microsoft Office PowerPoint</Application>
  <PresentationFormat>On-screen Show (4:3)</PresentationFormat>
  <Paragraphs>230</Paragraphs>
  <Slides>98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98</vt:i4>
      </vt:variant>
    </vt:vector>
  </HeadingPairs>
  <TitlesOfParts>
    <vt:vector size="109" baseType="lpstr">
      <vt:lpstr>Agency FB</vt:lpstr>
      <vt:lpstr>Aparajita</vt:lpstr>
      <vt:lpstr>Arial</vt:lpstr>
      <vt:lpstr>Calibri</vt:lpstr>
      <vt:lpstr>Cambria Math</vt:lpstr>
      <vt:lpstr>Courier New</vt:lpstr>
      <vt:lpstr>Trebuchet MS</vt:lpstr>
      <vt:lpstr>Verdana</vt:lpstr>
      <vt:lpstr>Wingdings 2</vt:lpstr>
      <vt:lpstr>Summer</vt:lpstr>
      <vt:lpstr>Default Design</vt:lpstr>
      <vt:lpstr>PROCESSES SHAPING PLANET EARTH</vt:lpstr>
      <vt:lpstr>Earth and the Solar System</vt:lpstr>
      <vt:lpstr>Solar System</vt:lpstr>
      <vt:lpstr>Structure of Earth</vt:lpstr>
      <vt:lpstr>Structure of Earth</vt:lpstr>
      <vt:lpstr>Structure of Earth</vt:lpstr>
      <vt:lpstr>Structure of Earth</vt:lpstr>
      <vt:lpstr>On and above the Earth</vt:lpstr>
      <vt:lpstr>Continental Drift Theory</vt:lpstr>
      <vt:lpstr>PowerPoint Presentation</vt:lpstr>
      <vt:lpstr>Lithosphere</vt:lpstr>
      <vt:lpstr>Tectonic Plates</vt:lpstr>
      <vt:lpstr>“Plate Tectonic” Theory</vt:lpstr>
      <vt:lpstr> </vt:lpstr>
      <vt:lpstr>WHAT CAUSES PLATE MOVEMENT?</vt:lpstr>
      <vt:lpstr>Convection is the spread of heat through the movement of a fluid substance. </vt:lpstr>
      <vt:lpstr>WHAT ARE THE EFFECTS OF PLATE TECTONIC BUILDING? </vt:lpstr>
      <vt:lpstr>Mountain Building</vt:lpstr>
      <vt:lpstr>The convergence of the Indian plate and the Eurasian plate created the Himalayan Mountains. </vt:lpstr>
      <vt:lpstr>Andes Mountains were created when the continental plate of South America collided with the oceanic plate. </vt:lpstr>
      <vt:lpstr>PowerPoint Presentation</vt:lpstr>
      <vt:lpstr>SEAFLOOR SPREADING </vt:lpstr>
      <vt:lpstr>CREATION OF RIFT VALLEYS</vt:lpstr>
      <vt:lpstr>THE GREAT RIFT VALLEY</vt:lpstr>
      <vt:lpstr>EARTHQUAKES</vt:lpstr>
      <vt:lpstr>PowerPoint Presentation</vt:lpstr>
      <vt:lpstr>PowerPoint Presentation</vt:lpstr>
      <vt:lpstr>VOLCANOES</vt:lpstr>
      <vt:lpstr>VOLCANO ERUPTING</vt:lpstr>
      <vt:lpstr>Ring of Fire is a zone of volcanoes and frequent earthquakes.</vt:lpstr>
      <vt:lpstr>OTHER FORCES AFFECTING EARTH’S LITHOSPHERE</vt:lpstr>
      <vt:lpstr>WEATHERING </vt:lpstr>
      <vt:lpstr>Weathering by freezing  </vt:lpstr>
      <vt:lpstr>WEATHERING </vt:lpstr>
      <vt:lpstr>EROSION  </vt:lpstr>
      <vt:lpstr>By erosion a river can cut a canyon, like the Grand Canyon, through solid rock.</vt:lpstr>
      <vt:lpstr>DEPOSITION </vt:lpstr>
      <vt:lpstr>Smaller rocks are displaced by water and deposited downstream. The water over the rocks in time make them smooth. </vt:lpstr>
      <vt:lpstr>EARTH’S LANDFORMS </vt:lpstr>
      <vt:lpstr>Mountains – formed by the collision of tectonic plates.  </vt:lpstr>
      <vt:lpstr>VALLEYS – long, low areas between ranges of mountains, hills or uplands. They are often created by erosion and may have stream running along bottom. </vt:lpstr>
      <vt:lpstr>PLATEAU – a flat highland whose sides drop suddenly because of erosion. </vt:lpstr>
      <vt:lpstr>CANYONS – a deep gorge or ravine between cliffs  often carved from landscape by a river. </vt:lpstr>
      <vt:lpstr>Hills – Landform that extends above the surrounding lands, often with slight summit. </vt:lpstr>
      <vt:lpstr>Plains – Area of level land usually at low elevation and covered with grasses</vt:lpstr>
      <vt:lpstr>DESERT- may be rocky or sandy. An area that received less than 9 inches of precipitation a year. </vt:lpstr>
      <vt:lpstr>Archipelago – island chain </vt:lpstr>
      <vt:lpstr>Bay – an area surrounded by land</vt:lpstr>
      <vt:lpstr>Delta – flat, low land built up from soil carried downstream.</vt:lpstr>
      <vt:lpstr>Gulf – a large body of water along a sea or ocean. – Gulf of Mexico. </vt:lpstr>
      <vt:lpstr>Isthmus – narrow stretch of land connecting two large land areas. </vt:lpstr>
      <vt:lpstr>Coast – the land along a sea or an ocean. </vt:lpstr>
      <vt:lpstr>River – large natural stream of water that flows through land from high to low elevation. </vt:lpstr>
      <vt:lpstr>Tributary – small stream or river that flows into a larger river. </vt:lpstr>
      <vt:lpstr>Island – body of land completely surrounded by water. </vt:lpstr>
      <vt:lpstr>Peninsula – a body of land jutting into a lake or ocean surrounded by water on three sides. </vt:lpstr>
      <vt:lpstr>Lake – body of water surrounded by land – usually freshwater.</vt:lpstr>
      <vt:lpstr>Mouth of river – place where river empties into a larger body of water. </vt:lpstr>
      <vt:lpstr>HYDROSPHERE: Earth’s Water </vt:lpstr>
      <vt:lpstr>Oceans and Seas</vt:lpstr>
      <vt:lpstr>Ocean Motion</vt:lpstr>
      <vt:lpstr>Ocean Motion</vt:lpstr>
      <vt:lpstr> TIDES AND CURRENTS </vt:lpstr>
      <vt:lpstr>TIDES</vt:lpstr>
      <vt:lpstr>TIDAL BULGES</vt:lpstr>
      <vt:lpstr>CURRENTS</vt:lpstr>
      <vt:lpstr>MAP OF OCEAN CURRENTS </vt:lpstr>
      <vt:lpstr>PowerPoint Presentation</vt:lpstr>
      <vt:lpstr>Lakes, Rivers and Streams</vt:lpstr>
      <vt:lpstr>Lakes, Rivers and Streams</vt:lpstr>
      <vt:lpstr>Ground Water</vt:lpstr>
      <vt:lpstr>Oceanic Landforms</vt:lpstr>
      <vt:lpstr>Continental Landforms</vt:lpstr>
      <vt:lpstr>Major Hydrosphere Landforms</vt:lpstr>
      <vt:lpstr>PowerPoint Presentation</vt:lpstr>
      <vt:lpstr>PowerPoint Presentation</vt:lpstr>
      <vt:lpstr>PowerPoint Presentation</vt:lpstr>
      <vt:lpstr>PowerPoint Presentation</vt:lpstr>
      <vt:lpstr>PowerPoint Presentation</vt:lpstr>
      <vt:lpstr>THE WATER CYCLE</vt:lpstr>
      <vt:lpstr>PowerPoint Presentation</vt:lpstr>
      <vt:lpstr>Label the Water Cycle </vt:lpstr>
      <vt:lpstr>Atmosphere and Climate</vt:lpstr>
      <vt:lpstr>Geography of Weather </vt:lpstr>
      <vt:lpstr>Winds</vt:lpstr>
      <vt:lpstr>Mountains</vt:lpstr>
      <vt:lpstr>Earth’s Seasons</vt:lpstr>
      <vt:lpstr>Distribution of Climate Regions </vt:lpstr>
      <vt:lpstr>The Biosphere: Climate and Biomes</vt:lpstr>
      <vt:lpstr>PowerPoint Presentation</vt:lpstr>
      <vt:lpstr>Temperate Deciduous Forest</vt:lpstr>
      <vt:lpstr>Coniferous Forest – those trees bearing cones and needles. Found in huge areas in northern regions of North America, Asia and Europe. </vt:lpstr>
      <vt:lpstr>Tropical Rain Forests</vt:lpstr>
      <vt:lpstr>Grassland </vt:lpstr>
      <vt:lpstr>Deserts</vt:lpstr>
      <vt:lpstr>Deserts can be rocky or sandy.</vt:lpstr>
      <vt:lpstr>Tundra </vt:lpstr>
      <vt:lpstr>Tundra</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PROCESSES SHAPING PLANET EARTH</dc:title>
  <dc:creator>KCavnar</dc:creator>
  <cp:lastModifiedBy>Cavnar, Kenna</cp:lastModifiedBy>
  <cp:revision>56</cp:revision>
  <dcterms:created xsi:type="dcterms:W3CDTF">2011-10-09T03:20:20Z</dcterms:created>
  <dcterms:modified xsi:type="dcterms:W3CDTF">2016-09-07T13:58:29Z</dcterms:modified>
</cp:coreProperties>
</file>